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0" r:id="rId3"/>
    <p:sldId id="258" r:id="rId4"/>
    <p:sldId id="348" r:id="rId5"/>
    <p:sldId id="349" r:id="rId6"/>
    <p:sldId id="321" r:id="rId7"/>
    <p:sldId id="353" r:id="rId8"/>
    <p:sldId id="354" r:id="rId9"/>
    <p:sldId id="350" r:id="rId10"/>
    <p:sldId id="351" r:id="rId11"/>
    <p:sldId id="298" r:id="rId12"/>
    <p:sldId id="333" r:id="rId13"/>
    <p:sldId id="356" r:id="rId14"/>
    <p:sldId id="296" r:id="rId15"/>
    <p:sldId id="299" r:id="rId16"/>
    <p:sldId id="311" r:id="rId17"/>
    <p:sldId id="312" r:id="rId18"/>
    <p:sldId id="352" r:id="rId19"/>
    <p:sldId id="325" r:id="rId20"/>
    <p:sldId id="327" r:id="rId21"/>
    <p:sldId id="343" r:id="rId22"/>
    <p:sldId id="342" r:id="rId23"/>
    <p:sldId id="344" r:id="rId24"/>
    <p:sldId id="346" r:id="rId25"/>
  </p:sldIdLst>
  <p:sldSz cx="12192000" cy="6858000"/>
  <p:notesSz cx="6650038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178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66819" y="1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54EDC-9B64-4088-848F-B56E6DD88FCA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8825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66819" y="9378825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DD514-FFA4-4ED1-B3F0-AC12D4B3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678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6819" y="1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D3E8D-93CD-4D72-8F41-E9032330298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925" y="741363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5004" y="4690270"/>
            <a:ext cx="532003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8825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6819" y="9378825"/>
            <a:ext cx="288168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1A1BF-A9F4-4D4E-956B-52AA72C78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11567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51A1BF-A9F4-4D4E-956B-52AA72C78E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51A1BF-A9F4-4D4E-956B-52AA72C78E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3126-AB9F-4894-A765-DCCA78512A0D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EBD0-7C8E-44DC-91F9-5DCF63D7EA63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A2B6-FAF6-4E1D-B6C0-885F18BB438D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3A0D-1CB2-47EA-BE08-3CB7544F6A17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5BB9-6DD3-42B9-9479-8168F5903583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BB72-BCFB-4EC9-95E5-BE2B6F55391B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29D0-01EF-40F9-AEC7-BE906AF8FCCA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8190-4F16-4026-82F2-407A192C2DD6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C028-49F1-414C-B796-2EF3523CB69A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FB5D-2909-4612-B7E6-6EA0BDB68BFA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162F-6AB6-423E-AD2C-0B6BC612F4FF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C67A-E35C-476A-992E-ABD04B72E002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1FDF-4583-477E-B2DC-E5478F5C6B26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A177-EFDD-4AEB-B63B-AD3DBF086E64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9208-F58A-4C2F-9F7B-E072A4C1AECE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0E5B2-1AB5-4530-89E2-13E0D4F2AFC1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E890B-C1E6-4415-A8A8-AC381D611E46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ABA234-0BED-4752-A75C-6B6E532AF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154" y="1142999"/>
            <a:ext cx="8039577" cy="1993073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С Новым 2022 годом и Рождеством Христовым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4578" y="82055"/>
            <a:ext cx="184730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6"/>
            <a:ext cx="12316542" cy="69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11" y="4290966"/>
            <a:ext cx="2957512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53800A3-7CE3-4FEF-8811-D5FD279C4797}"/>
              </a:ext>
            </a:extLst>
          </p:cNvPr>
          <p:cNvSpPr txBox="1">
            <a:spLocks/>
          </p:cNvSpPr>
          <p:nvPr/>
        </p:nvSpPr>
        <p:spPr>
          <a:xfrm>
            <a:off x="1575707" y="1600199"/>
            <a:ext cx="9740216" cy="3089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4000" b="1" i="1" dirty="0" smtClean="0">
              <a:solidFill>
                <a:srgbClr val="FF0000"/>
              </a:solidFill>
            </a:endParaRPr>
          </a:p>
          <a:p>
            <a:pPr algn="ctr"/>
            <a:endParaRPr lang="ru-RU" sz="4000" b="1" i="1" dirty="0">
              <a:solidFill>
                <a:srgbClr val="FF000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Предложения по новогоднему оформлению зданий и входных групп субъектами </a:t>
            </a:r>
            <a:r>
              <a:rPr lang="ru-RU" sz="4000" b="1" i="1" dirty="0">
                <a:solidFill>
                  <a:srgbClr val="002060"/>
                </a:solidFill>
              </a:rPr>
              <a:t>хозяйствования </a:t>
            </a:r>
            <a:endParaRPr lang="ru-RU" sz="4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на территории Ленинского района </a:t>
            </a:r>
            <a:r>
              <a:rPr lang="ru-RU" sz="4000" b="1" i="1" dirty="0" err="1" smtClean="0">
                <a:solidFill>
                  <a:srgbClr val="002060"/>
                </a:solidFill>
              </a:rPr>
              <a:t>г.Минска</a:t>
            </a:r>
            <a:endParaRPr lang="ru-RU" sz="40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СМИРНОВА М.В\БЛАГОУСТРОЙСТВО Ленинский\Новый год 2022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57" y="0"/>
            <a:ext cx="12262757" cy="73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85" y="1167492"/>
            <a:ext cx="4362451" cy="3452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93991" y="4862355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4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80930" y="1167492"/>
            <a:ext cx="44545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Предложение </a:t>
            </a:r>
            <a:r>
              <a:rPr lang="ru-RU" b="1" i="1" dirty="0">
                <a:solidFill>
                  <a:srgbClr val="002060"/>
                </a:solidFill>
              </a:rPr>
              <a:t>для 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оформления территории, прилегающей к объектам торговли и общественного питания, расположенных по проспекту Независимости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(гирлянды на елях предпочтительно бордового и золотого цвета)</a:t>
            </a: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94" y="3528391"/>
            <a:ext cx="4936241" cy="3158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4" y="1"/>
            <a:ext cx="1225149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1514475"/>
            <a:ext cx="5902779" cy="382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498080" y="2392137"/>
            <a:ext cx="37241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Предложени</a:t>
            </a:r>
            <a:r>
              <a:rPr lang="ru-RU" b="1" i="1" dirty="0">
                <a:solidFill>
                  <a:srgbClr val="002060"/>
                </a:solidFill>
              </a:rPr>
              <a:t>я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для 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о</a:t>
            </a:r>
            <a:r>
              <a:rPr lang="ru-RU" b="1" i="1" dirty="0" smtClean="0">
                <a:solidFill>
                  <a:srgbClr val="002060"/>
                </a:solidFill>
              </a:rPr>
              <a:t>формления сохраняемых на зимний период времени летних террас «Пицца Мания» по ул. Маяковского,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ООО «</a:t>
            </a:r>
            <a:r>
              <a:rPr lang="ru-RU" b="1" i="1" dirty="0" err="1">
                <a:solidFill>
                  <a:srgbClr val="002060"/>
                </a:solidFill>
              </a:rPr>
              <a:t>Мараскино</a:t>
            </a:r>
            <a:r>
              <a:rPr lang="ru-RU" b="1" i="1" dirty="0" smtClean="0">
                <a:solidFill>
                  <a:srgbClr val="002060"/>
                </a:solidFill>
              </a:rPr>
              <a:t>» по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ул. Октябрьской, 5,</a:t>
            </a:r>
            <a:endParaRPr lang="ru-RU" b="1" i="1" dirty="0">
              <a:solidFill>
                <a:srgbClr val="002060"/>
              </a:solidFill>
            </a:endParaRPr>
          </a:p>
          <a:p>
            <a:pPr algn="ctr"/>
            <a:endParaRPr lang="en-US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37" y="2196193"/>
            <a:ext cx="7086600" cy="429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9983" y="525921"/>
            <a:ext cx="103768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Оформление входной </a:t>
            </a:r>
            <a:r>
              <a:rPr lang="ru-RU" sz="3600" b="1" i="1" dirty="0" smtClean="0">
                <a:solidFill>
                  <a:srgbClr val="FF0000"/>
                </a:solidFill>
              </a:rPr>
              <a:t>группы инспекции Министерства по налогам и сборам Ленинского района г. Минска </a:t>
            </a: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endParaRPr lang="ru-RU" sz="3600" dirty="0"/>
          </a:p>
        </p:txBody>
      </p:sp>
      <p:pic>
        <p:nvPicPr>
          <p:cNvPr id="16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" y="39545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20536" y="1791576"/>
            <a:ext cx="27840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Варианты оформления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витрин объектов торговли и общепита, расположенных по проспекту Независимости и улице Карла Маркса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(цвет шаров предпочтительно бордового цвета)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58" y="3428999"/>
            <a:ext cx="3212935" cy="2367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56" y="1223485"/>
            <a:ext cx="3212937" cy="1945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38" y="772055"/>
            <a:ext cx="3597551" cy="5467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9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37" y="2196193"/>
            <a:ext cx="7086600" cy="429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9983" y="525921"/>
            <a:ext cx="103768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Оформление входной </a:t>
            </a:r>
            <a:r>
              <a:rPr lang="ru-RU" sz="3600" b="1" i="1" dirty="0" smtClean="0">
                <a:solidFill>
                  <a:srgbClr val="FF0000"/>
                </a:solidFill>
              </a:rPr>
              <a:t>группы инспекции Министерства по налогам и сборам Ленинского района г. Минска </a:t>
            </a: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endParaRPr lang="ru-RU" sz="3600" dirty="0"/>
          </a:p>
        </p:txBody>
      </p:sp>
      <p:pic>
        <p:nvPicPr>
          <p:cNvPr id="16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" y="39545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20536" y="1791576"/>
            <a:ext cx="27840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Варианты оформления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витрин объектов общепита по ул. Октябрьской, 19 и  ул. Карла Маркса (ресторан «</a:t>
            </a:r>
            <a:r>
              <a:rPr lang="ru-RU" b="1" i="1" dirty="0" err="1" smtClean="0">
                <a:solidFill>
                  <a:srgbClr val="002060"/>
                </a:solidFill>
              </a:rPr>
              <a:t>Грюнвальд</a:t>
            </a:r>
            <a:r>
              <a:rPr lang="ru-RU" b="1" i="1" dirty="0" smtClean="0">
                <a:solidFill>
                  <a:srgbClr val="002060"/>
                </a:solidFill>
              </a:rPr>
              <a:t>» и </a:t>
            </a:r>
            <a:r>
              <a:rPr lang="ru-RU" b="1" i="1" dirty="0" err="1" smtClean="0">
                <a:solidFill>
                  <a:srgbClr val="002060"/>
                </a:solidFill>
              </a:rPr>
              <a:t>др</a:t>
            </a:r>
            <a:r>
              <a:rPr lang="ru-RU" b="1" i="1" dirty="0" smtClean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Рекомендуется дополнить композицию крупными золотистыми шарами)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78" y="1230996"/>
            <a:ext cx="6435795" cy="455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4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05970" y="4757944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3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96130" y="1400086"/>
            <a:ext cx="22263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Варианты оформления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витрин объектов </a:t>
            </a:r>
            <a:r>
              <a:rPr lang="ru-RU" b="1" i="1" dirty="0" smtClean="0">
                <a:solidFill>
                  <a:srgbClr val="002060"/>
                </a:solidFill>
              </a:rPr>
              <a:t>торговли, </a:t>
            </a:r>
            <a:r>
              <a:rPr lang="ru-RU" b="1" i="1" dirty="0">
                <a:solidFill>
                  <a:srgbClr val="002060"/>
                </a:solidFill>
              </a:rPr>
              <a:t>расположенных </a:t>
            </a:r>
            <a:r>
              <a:rPr lang="ru-RU" b="1" i="1" dirty="0" smtClean="0">
                <a:solidFill>
                  <a:srgbClr val="002060"/>
                </a:solidFill>
              </a:rPr>
              <a:t>по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ул. Маяковского, 14-24 и ул. Маяковского,154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36" y="3466470"/>
            <a:ext cx="3641272" cy="268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36" y="815009"/>
            <a:ext cx="3641271" cy="255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99" y="815009"/>
            <a:ext cx="3597551" cy="5292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2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27885" y="4125254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4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95876" y="4218579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5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31171" y="863652"/>
            <a:ext cx="37065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Предложения по оформлению 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входных групп объектов </a:t>
            </a:r>
            <a:r>
              <a:rPr lang="ru-RU" b="1" i="1" dirty="0">
                <a:solidFill>
                  <a:srgbClr val="002060"/>
                </a:solidFill>
              </a:rPr>
              <a:t>торговли, расположенных по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ул. Маяковского, </a:t>
            </a:r>
            <a:r>
              <a:rPr lang="ru-RU" b="1" i="1" dirty="0" smtClean="0">
                <a:solidFill>
                  <a:srgbClr val="002060"/>
                </a:solidFill>
              </a:rPr>
              <a:t>14-24 и 154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(установка у входов </a:t>
            </a:r>
            <a:r>
              <a:rPr lang="ru-RU" b="1" i="1" dirty="0" err="1" smtClean="0">
                <a:solidFill>
                  <a:srgbClr val="002060"/>
                </a:solidFill>
              </a:rPr>
              <a:t>светодионных</a:t>
            </a:r>
            <a:r>
              <a:rPr lang="ru-RU" b="1" i="1" dirty="0" smtClean="0">
                <a:solidFill>
                  <a:srgbClr val="002060"/>
                </a:solidFill>
              </a:rPr>
              <a:t> 3</a:t>
            </a:r>
            <a:r>
              <a:rPr lang="en-US" b="1" i="1" dirty="0" smtClean="0">
                <a:solidFill>
                  <a:srgbClr val="002060"/>
                </a:solidFill>
              </a:rPr>
              <a:t>D </a:t>
            </a:r>
            <a:r>
              <a:rPr lang="ru-RU" b="1" i="1" dirty="0" smtClean="0">
                <a:solidFill>
                  <a:srgbClr val="002060"/>
                </a:solidFill>
              </a:rPr>
              <a:t>фигур)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58" y="1374691"/>
            <a:ext cx="2686050" cy="25251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45" y="1378809"/>
            <a:ext cx="2750725" cy="2516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88" y="3739465"/>
            <a:ext cx="2341706" cy="2187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34" y="2685526"/>
            <a:ext cx="4456324" cy="41724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" y="36964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28" y="1151387"/>
            <a:ext cx="3290208" cy="2277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45" y="4552416"/>
            <a:ext cx="3290879" cy="2149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83" y="1141774"/>
            <a:ext cx="3065239" cy="2287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50220" y="3659588"/>
            <a:ext cx="8269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Варианты оформления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автозаправочных станций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4527186"/>
            <a:ext cx="4263118" cy="22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61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6" y="40476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30987" y="1304581"/>
            <a:ext cx="5429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Предложения по оформлению территории, прилегающей 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к офису продаж по ул. Свердлова, 11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ООО </a:t>
            </a:r>
            <a:r>
              <a:rPr lang="ru-RU" b="1" i="1" dirty="0">
                <a:solidFill>
                  <a:srgbClr val="002060"/>
                </a:solidFill>
              </a:rPr>
              <a:t>«</a:t>
            </a:r>
            <a:r>
              <a:rPr lang="ru-RU" b="1" i="1" dirty="0" err="1">
                <a:solidFill>
                  <a:srgbClr val="002060"/>
                </a:solidFill>
              </a:rPr>
              <a:t>Риверсайд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Девелопмент</a:t>
            </a:r>
            <a:r>
              <a:rPr lang="ru-RU" b="1" i="1" dirty="0">
                <a:solidFill>
                  <a:srgbClr val="002060"/>
                </a:solidFill>
              </a:rPr>
              <a:t> Лимитед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Цветовое сочетание – бордовый и </a:t>
            </a:r>
            <a:r>
              <a:rPr lang="ru-RU" b="1" i="1" dirty="0" err="1" smtClean="0">
                <a:solidFill>
                  <a:srgbClr val="002060"/>
                </a:solidFill>
              </a:rPr>
              <a:t>золототистый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34" y="1113749"/>
            <a:ext cx="4528753" cy="2393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00" y="3282236"/>
            <a:ext cx="3878563" cy="32795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3690876"/>
            <a:ext cx="4466545" cy="26194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486"/>
          <a:stretch/>
        </p:blipFill>
        <p:spPr>
          <a:xfrm>
            <a:off x="449251" y="360122"/>
            <a:ext cx="6368993" cy="4221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991678"/>
            <a:ext cx="6022159" cy="354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31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96093" y="1338944"/>
            <a:ext cx="6106886" cy="4702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752522" y="1641021"/>
            <a:ext cx="3188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Предложение по оформлению 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входной группы административно-хозяйственного здания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РУП «МИНСКЭНЕРГО» по ул. Аранской,24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ABA234-0BED-4752-A75C-6B6E532AF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154" y="1142999"/>
            <a:ext cx="8039577" cy="1993073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С Новым 2022 годом и Рождеством Христовым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4578" y="82055"/>
            <a:ext cx="184730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" y="-40746"/>
            <a:ext cx="12192000" cy="69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66313" y="1102179"/>
            <a:ext cx="281667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Предложения </a:t>
            </a:r>
            <a:r>
              <a:rPr lang="ru-RU" b="1" i="1" dirty="0">
                <a:solidFill>
                  <a:srgbClr val="002060"/>
                </a:solidFill>
              </a:rPr>
              <a:t>по оформлению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входных групп крупных торговых центров («ГИППО», «ЕВРООПТ», КОРОНА»)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002060"/>
                </a:solidFill>
              </a:rPr>
              <a:t>Светодиодные 3</a:t>
            </a:r>
            <a:r>
              <a:rPr lang="en-US" sz="2500" b="1" i="1" dirty="0" smtClean="0">
                <a:solidFill>
                  <a:srgbClr val="002060"/>
                </a:solidFill>
              </a:rPr>
              <a:t>D</a:t>
            </a:r>
            <a:r>
              <a:rPr lang="ru-RU" sz="2500" b="1" i="1" dirty="0" smtClean="0">
                <a:solidFill>
                  <a:srgbClr val="002060"/>
                </a:solidFill>
              </a:rPr>
              <a:t> фигуры</a:t>
            </a:r>
            <a:endParaRPr lang="en-US" sz="25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002060"/>
                </a:solidFill>
              </a:rPr>
              <a:t>(размещение у входов)</a:t>
            </a:r>
            <a:endParaRPr lang="ru-RU" sz="25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7" y="1640556"/>
            <a:ext cx="6188973" cy="3820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77" y="1352810"/>
            <a:ext cx="7668034" cy="4584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714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64" y="-7494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15" y="1333505"/>
            <a:ext cx="6548120" cy="426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02541" y="3244334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Вариант 2</a:t>
            </a:r>
          </a:p>
        </p:txBody>
      </p:sp>
    </p:spTree>
    <p:extLst>
      <p:ext uri="{BB962C8B-B14F-4D97-AF65-F5344CB8AC3E}">
        <p14:creationId xmlns:p14="http://schemas.microsoft.com/office/powerpoint/2010/main" val="10539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03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1" y="1518556"/>
            <a:ext cx="7982176" cy="4071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15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7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16" y="1910219"/>
            <a:ext cx="4400325" cy="3444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12" y="1910220"/>
            <a:ext cx="4845852" cy="3444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06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46" y="1653719"/>
            <a:ext cx="6945877" cy="3625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84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247651" cy="69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webmail.minsk.gov.by/?_task=mail&amp;_mbox=INBOX&amp;_uid=8746&amp;_part=2&amp;_action=get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ebmail.minsk.gov.by/?_task=mail&amp;_mbox=INBOX&amp;_uid=8746&amp;_part=2&amp;_action=get&amp;_extwin=1&amp;_mimewarning=1&amp;_embed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038728" y="4705742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1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4207" y="1213009"/>
            <a:ext cx="32902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Предложения по оформлению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территории, прилегающей к многоквартирным жилым домам 11, 15, 35 по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ул. Маяковского (товарищества собственников)</a:t>
            </a: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 3 ели со стороны главных фасадов, выходящих на улицу Маяковского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99" y="1273627"/>
            <a:ext cx="2112987" cy="456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86" y="1273627"/>
            <a:ext cx="2461029" cy="456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43" y="1273627"/>
            <a:ext cx="2250336" cy="4620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56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0025" y="4569643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8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33606" y="1522551"/>
            <a:ext cx="3569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Предложения по </a:t>
            </a:r>
            <a:r>
              <a:rPr lang="ru-RU" b="1" i="1" dirty="0" smtClean="0">
                <a:solidFill>
                  <a:srgbClr val="002060"/>
                </a:solidFill>
              </a:rPr>
              <a:t>оформлению главного входа в </a:t>
            </a:r>
            <a:r>
              <a:rPr lang="ru-RU" b="1" i="1" dirty="0" err="1" smtClean="0">
                <a:solidFill>
                  <a:srgbClr val="002060"/>
                </a:solidFill>
              </a:rPr>
              <a:t>Лошицкий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усадебно</a:t>
            </a:r>
            <a:r>
              <a:rPr lang="ru-RU" b="1" i="1" dirty="0" smtClean="0">
                <a:solidFill>
                  <a:srgbClr val="002060"/>
                </a:solidFill>
              </a:rPr>
              <a:t>-парковый комплекс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(светодиодная 3</a:t>
            </a:r>
            <a:r>
              <a:rPr lang="en-US" b="1" i="1" dirty="0" smtClean="0">
                <a:solidFill>
                  <a:srgbClr val="002060"/>
                </a:solidFill>
              </a:rPr>
              <a:t>D</a:t>
            </a:r>
            <a:r>
              <a:rPr lang="ru-RU" b="1" i="1" dirty="0" smtClean="0">
                <a:solidFill>
                  <a:srgbClr val="002060"/>
                </a:solidFill>
              </a:rPr>
              <a:t> арка)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79" y="1560020"/>
            <a:ext cx="6143880" cy="4542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59" y="2722880"/>
            <a:ext cx="4375288" cy="3519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5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4428" y="1247354"/>
            <a:ext cx="33473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Предложение для 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оформления </a:t>
            </a:r>
            <a:r>
              <a:rPr lang="ru-RU" b="1" i="1" dirty="0" smtClean="0">
                <a:solidFill>
                  <a:srgbClr val="002060"/>
                </a:solidFill>
              </a:rPr>
              <a:t>территории, прилегающей к театру имени Янки Купалы и Национальному художественному музею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(установка у входов </a:t>
            </a:r>
            <a:r>
              <a:rPr lang="en-US" b="1" i="1" dirty="0" smtClean="0">
                <a:solidFill>
                  <a:srgbClr val="002060"/>
                </a:solidFill>
              </a:rPr>
              <a:t>3D </a:t>
            </a:r>
            <a:r>
              <a:rPr lang="ru-RU" b="1" i="1" dirty="0" smtClean="0">
                <a:solidFill>
                  <a:srgbClr val="002060"/>
                </a:solidFill>
              </a:rPr>
              <a:t>светящихся деревьев)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13" y="1779104"/>
            <a:ext cx="2802299" cy="3359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1779104"/>
            <a:ext cx="2802299" cy="3359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3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52"/>
            <a:ext cx="12247651" cy="69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webmail.minsk.gov.by/?_task=mail&amp;_mbox=INBOX&amp;_uid=8746&amp;_part=2&amp;_action=get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ebmail.minsk.gov.by/?_task=mail&amp;_mbox=INBOX&amp;_uid=8746&amp;_part=2&amp;_action=get&amp;_extwin=1&amp;_mimewarning=1&amp;_embed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25294" y="4705742"/>
            <a:ext cx="3086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Вариант 2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70" y="1209978"/>
            <a:ext cx="3114675" cy="466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42102" y="1448735"/>
            <a:ext cx="26325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 smtClean="0">
                <a:solidFill>
                  <a:srgbClr val="002060"/>
                </a:solidFill>
              </a:rPr>
              <a:t>Предложения оформления входных групп для </a:t>
            </a:r>
            <a:endParaRPr lang="en-US" sz="15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500" b="1" i="1" dirty="0" smtClean="0">
                <a:solidFill>
                  <a:srgbClr val="002060"/>
                </a:solidFill>
              </a:rPr>
              <a:t>РУП «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Белмедпрепараты</a:t>
            </a:r>
            <a:r>
              <a:rPr lang="ru-RU" sz="1500" b="1" i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1500" b="1" i="1" dirty="0">
                <a:solidFill>
                  <a:srgbClr val="002060"/>
                </a:solidFill>
              </a:rPr>
              <a:t> </a:t>
            </a:r>
            <a:r>
              <a:rPr lang="ru-RU" sz="1500" b="1" i="1" dirty="0" smtClean="0">
                <a:solidFill>
                  <a:srgbClr val="002060"/>
                </a:solidFill>
              </a:rPr>
              <a:t> ОАО «ПЛАНАР»</a:t>
            </a:r>
            <a:endParaRPr lang="en-US" sz="1500" b="1" i="1" dirty="0" smtClean="0">
              <a:solidFill>
                <a:srgbClr val="002060"/>
              </a:solidFill>
            </a:endParaRPr>
          </a:p>
          <a:p>
            <a:pPr algn="ctr"/>
            <a:endParaRPr lang="ru-RU" sz="1500" b="1" i="1" dirty="0" smtClean="0">
              <a:solidFill>
                <a:schemeClr val="accent5"/>
              </a:solidFill>
            </a:endParaRPr>
          </a:p>
          <a:p>
            <a:pPr algn="ctr"/>
            <a:endParaRPr lang="ru-RU" sz="1500" b="1" i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65" y="1209978"/>
            <a:ext cx="2770179" cy="4667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-45519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4766" y="868881"/>
            <a:ext cx="991810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i="1" dirty="0">
                <a:solidFill>
                  <a:srgbClr val="C00000"/>
                </a:solidFill>
              </a:rPr>
              <a:t>Предложения по новогоднему оформлению </a:t>
            </a:r>
            <a:endParaRPr lang="ru-RU" sz="35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500" b="1" i="1" dirty="0" smtClean="0">
                <a:solidFill>
                  <a:srgbClr val="C00000"/>
                </a:solidFill>
              </a:rPr>
              <a:t>административных зданий и территорий</a:t>
            </a:r>
            <a:endParaRPr lang="ru-RU" sz="35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196" y="2038432"/>
            <a:ext cx="4462670" cy="4394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9" y="2166730"/>
            <a:ext cx="5429665" cy="426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68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3" y="982271"/>
            <a:ext cx="8222352" cy="536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608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Picture 2" descr="E:\СМИРНОВА М.В\БЛАГОУСТРОЙСТВО Ленинский\Новый год 202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-37470"/>
            <a:ext cx="12249151" cy="6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88016" y="1155450"/>
            <a:ext cx="273326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Предложения по оформлению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входной группы салона автомобилей по </a:t>
            </a:r>
            <a:endParaRPr lang="en-US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ул. Свердлова, </a:t>
            </a:r>
            <a:r>
              <a:rPr lang="en-US" b="1" i="1" dirty="0" smtClean="0">
                <a:solidFill>
                  <a:srgbClr val="002060"/>
                </a:solidFill>
              </a:rPr>
              <a:t>2</a:t>
            </a:r>
            <a:r>
              <a:rPr lang="ru-RU" b="1" i="1" dirty="0" smtClean="0">
                <a:solidFill>
                  <a:srgbClr val="002060"/>
                </a:solidFill>
              </a:rPr>
              <a:t>3</a:t>
            </a:r>
            <a:endParaRPr lang="en-US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(ЗАО «</a:t>
            </a:r>
            <a:r>
              <a:rPr lang="ru-RU" b="1" i="1" dirty="0" err="1" smtClean="0">
                <a:solidFill>
                  <a:srgbClr val="002060"/>
                </a:solidFill>
              </a:rPr>
              <a:t>Прайминвест</a:t>
            </a:r>
            <a:r>
              <a:rPr lang="ru-RU" b="1" i="1" dirty="0" smtClean="0">
                <a:solidFill>
                  <a:srgbClr val="002060"/>
                </a:solidFill>
              </a:rPr>
              <a:t>»)</a:t>
            </a:r>
            <a:endParaRPr lang="en-US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000" b="1" i="1" dirty="0" smtClean="0">
                <a:solidFill>
                  <a:srgbClr val="002060"/>
                </a:solidFill>
              </a:rPr>
              <a:t>Цвет шаров – золотистый и бордовый</a:t>
            </a:r>
            <a:endParaRPr lang="ru-RU" sz="3000" b="1" i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90" y="1282039"/>
            <a:ext cx="4610100" cy="433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42" y="1042950"/>
            <a:ext cx="3024927" cy="456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1828</TotalTime>
  <Words>208</Words>
  <Application>Microsoft Office PowerPoint</Application>
  <PresentationFormat>Произвольный</PresentationFormat>
  <Paragraphs>63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   С Новым 2022 годом и Рождеством Христовым</vt:lpstr>
      <vt:lpstr>   С Новым 2022 годом и Рождеством Христовым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подготовке к проведению работ по благоустройству дворовых территорий многоквартирных жилых домов на территории Ленинского района г.Минска в 2022 году</dc:title>
  <dc:creator>EKATERINA</dc:creator>
  <cp:lastModifiedBy>Тамара Байгот</cp:lastModifiedBy>
  <cp:revision>157</cp:revision>
  <cp:lastPrinted>2023-11-08T11:34:15Z</cp:lastPrinted>
  <dcterms:created xsi:type="dcterms:W3CDTF">2021-10-03T18:15:56Z</dcterms:created>
  <dcterms:modified xsi:type="dcterms:W3CDTF">2024-12-02T10:17:01Z</dcterms:modified>
</cp:coreProperties>
</file>