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handoutMasterIdLst>
    <p:handoutMasterId r:id="rId20"/>
  </p:handoutMasterIdLst>
  <p:sldIdLst>
    <p:sldId id="276" r:id="rId2"/>
    <p:sldId id="294" r:id="rId3"/>
    <p:sldId id="297" r:id="rId4"/>
    <p:sldId id="296" r:id="rId5"/>
    <p:sldId id="300" r:id="rId6"/>
    <p:sldId id="301" r:id="rId7"/>
    <p:sldId id="302" r:id="rId8"/>
    <p:sldId id="299" r:id="rId9"/>
    <p:sldId id="303" r:id="rId10"/>
    <p:sldId id="304" r:id="rId11"/>
    <p:sldId id="305" r:id="rId12"/>
    <p:sldId id="306" r:id="rId13"/>
    <p:sldId id="307" r:id="rId14"/>
    <p:sldId id="308" r:id="rId15"/>
    <p:sldId id="309" r:id="rId16"/>
    <p:sldId id="310" r:id="rId17"/>
    <p:sldId id="311" r:id="rId18"/>
    <p:sldId id="292"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p:scale>
          <a:sx n="94" d="100"/>
          <a:sy n="94" d="100"/>
        </p:scale>
        <p:origin x="-684" y="17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B80E0F-1518-479E-AC47-6C0686303ED9}" type="datetimeFigureOut">
              <a:rPr lang="ru-RU" smtClean="0"/>
              <a:t>11.06.2024</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0F3A3B-3ED9-46F8-9D82-8C7DFB0D9680}" type="slidenum">
              <a:rPr lang="ru-RU" smtClean="0"/>
              <a:t>‹#›</a:t>
            </a:fld>
            <a:endParaRPr lang="ru-RU"/>
          </a:p>
        </p:txBody>
      </p:sp>
    </p:spTree>
    <p:extLst>
      <p:ext uri="{BB962C8B-B14F-4D97-AF65-F5344CB8AC3E}">
        <p14:creationId xmlns:p14="http://schemas.microsoft.com/office/powerpoint/2010/main" val="73561975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7EF5AA53-02C8-4B77-9CA1-34C34C97F942}" type="datetime1">
              <a:rPr lang="ru-RU" smtClean="0"/>
              <a:pPr/>
              <a:t>11.06.2024</a:t>
            </a:fld>
            <a:endParaRPr lang="ru-RU"/>
          </a:p>
        </p:txBody>
      </p:sp>
      <p:sp>
        <p:nvSpPr>
          <p:cNvPr id="8" name="Slide Number Placeholder 7"/>
          <p:cNvSpPr>
            <a:spLocks noGrp="1"/>
          </p:cNvSpPr>
          <p:nvPr>
            <p:ph type="sldNum" sz="quarter" idx="11"/>
          </p:nvPr>
        </p:nvSpPr>
        <p:spPr/>
        <p:txBody>
          <a:bodyPr/>
          <a:lstStyle/>
          <a:p>
            <a:fld id="{9CC32250-64E8-449C-B42E-5F2E22226E31}" type="slidenum">
              <a:rPr lang="ru-RU" smtClean="0"/>
              <a:pPr/>
              <a:t>‹#›</a:t>
            </a:fld>
            <a:endParaRPr lang="ru-RU"/>
          </a:p>
        </p:txBody>
      </p:sp>
      <p:sp>
        <p:nvSpPr>
          <p:cNvPr id="9" name="Footer Placeholder 8"/>
          <p:cNvSpPr>
            <a:spLocks noGrp="1"/>
          </p:cNvSpPr>
          <p:nvPr>
            <p:ph type="ftr" sz="quarter" idx="12"/>
          </p:nvPr>
        </p:nvSpPr>
        <p:spPr/>
        <p:txBody>
          <a:bodyPr/>
          <a:lstStyle/>
          <a:p>
            <a:endParaRPr lang="ru-RU">
              <a:solidFill>
                <a:srgbClr val="B83D68">
                  <a:tint val="20000"/>
                </a:srgb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D0FBC3A6-172C-4CC7-9325-6796386C2861}" type="datetime1">
              <a:rPr lang="ru-RU" smtClean="0">
                <a:solidFill>
                  <a:prstClr val="black"/>
                </a:solidFill>
              </a:rPr>
              <a:pPr/>
              <a:t>11.06.2024</a:t>
            </a:fld>
            <a:endParaRPr lang="ru-RU">
              <a:solidFill>
                <a:prstClr val="black"/>
              </a:solidFill>
            </a:endParaRPr>
          </a:p>
        </p:txBody>
      </p:sp>
      <p:sp>
        <p:nvSpPr>
          <p:cNvPr id="5" name="Footer Placeholder 4"/>
          <p:cNvSpPr>
            <a:spLocks noGrp="1"/>
          </p:cNvSpPr>
          <p:nvPr>
            <p:ph type="ftr" sz="quarter" idx="11"/>
          </p:nvPr>
        </p:nvSpPr>
        <p:spPr/>
        <p:txBody>
          <a:bodyPr/>
          <a:lstStyle/>
          <a:p>
            <a:endParaRPr lang="ru-RU">
              <a:solidFill>
                <a:prstClr val="black"/>
              </a:solidFill>
            </a:endParaRPr>
          </a:p>
        </p:txBody>
      </p:sp>
      <p:sp>
        <p:nvSpPr>
          <p:cNvPr id="6" name="Slide Number Placeholder 5"/>
          <p:cNvSpPr>
            <a:spLocks noGrp="1"/>
          </p:cNvSpPr>
          <p:nvPr>
            <p:ph type="sldNum" sz="quarter" idx="12"/>
          </p:nvPr>
        </p:nvSpPr>
        <p:spPr/>
        <p:txBody>
          <a:bodyPr/>
          <a:lstStyle/>
          <a:p>
            <a:fld id="{9CC32250-64E8-449C-B42E-5F2E22226E31}" type="slidenum">
              <a:rPr lang="ru-RU" smtClean="0">
                <a:solidFill>
                  <a:prstClr val="black"/>
                </a:solidFill>
              </a:rPr>
              <a:pPr/>
              <a:t>‹#›</a:t>
            </a:fld>
            <a:endParaRPr lang="ru-RU">
              <a:solidFill>
                <a:prstClr val="black"/>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7B8DAF3-7A44-418E-8077-F9DB3359D275}" type="datetime1">
              <a:rPr lang="ru-RU" smtClean="0">
                <a:solidFill>
                  <a:prstClr val="black"/>
                </a:solidFill>
              </a:rPr>
              <a:pPr/>
              <a:t>11.06.2024</a:t>
            </a:fld>
            <a:endParaRPr lang="ru-RU">
              <a:solidFill>
                <a:prstClr val="black"/>
              </a:solidFill>
            </a:endParaRPr>
          </a:p>
        </p:txBody>
      </p:sp>
      <p:sp>
        <p:nvSpPr>
          <p:cNvPr id="5" name="Footer Placeholder 4"/>
          <p:cNvSpPr>
            <a:spLocks noGrp="1"/>
          </p:cNvSpPr>
          <p:nvPr>
            <p:ph type="ftr" sz="quarter" idx="11"/>
          </p:nvPr>
        </p:nvSpPr>
        <p:spPr/>
        <p:txBody>
          <a:bodyPr/>
          <a:lstStyle/>
          <a:p>
            <a:endParaRPr lang="ru-RU">
              <a:solidFill>
                <a:prstClr val="black"/>
              </a:solidFill>
            </a:endParaRPr>
          </a:p>
        </p:txBody>
      </p:sp>
      <p:sp>
        <p:nvSpPr>
          <p:cNvPr id="6" name="Slide Number Placeholder 5"/>
          <p:cNvSpPr>
            <a:spLocks noGrp="1"/>
          </p:cNvSpPr>
          <p:nvPr>
            <p:ph type="sldNum" sz="quarter" idx="12"/>
          </p:nvPr>
        </p:nvSpPr>
        <p:spPr/>
        <p:txBody>
          <a:bodyPr/>
          <a:lstStyle/>
          <a:p>
            <a:fld id="{9CC32250-64E8-449C-B42E-5F2E22226E31}" type="slidenum">
              <a:rPr lang="ru-RU" smtClean="0">
                <a:solidFill>
                  <a:prstClr val="black"/>
                </a:solidFill>
              </a:rPr>
              <a:pPr/>
              <a:t>‹#›</a:t>
            </a:fld>
            <a:endParaRPr lang="ru-RU">
              <a:solidFill>
                <a:prstClr val="black"/>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10"/>
          </p:nvPr>
        </p:nvSpPr>
        <p:spPr/>
        <p:txBody>
          <a:bodyPr/>
          <a:lstStyle/>
          <a:p>
            <a:fld id="{7A76EDE1-609E-43E5-AE77-1EB518CF57F3}" type="datetime1">
              <a:rPr lang="ru-RU" smtClean="0">
                <a:solidFill>
                  <a:prstClr val="black"/>
                </a:solidFill>
              </a:rPr>
              <a:pPr/>
              <a:t>11.06.2024</a:t>
            </a:fld>
            <a:endParaRPr lang="ru-RU">
              <a:solidFill>
                <a:prstClr val="black"/>
              </a:solidFill>
            </a:endParaRPr>
          </a:p>
        </p:txBody>
      </p:sp>
      <p:sp>
        <p:nvSpPr>
          <p:cNvPr id="5" name="Footer Placeholder 4"/>
          <p:cNvSpPr>
            <a:spLocks noGrp="1"/>
          </p:cNvSpPr>
          <p:nvPr>
            <p:ph type="ftr" sz="quarter" idx="11"/>
          </p:nvPr>
        </p:nvSpPr>
        <p:spPr/>
        <p:txBody>
          <a:bodyPr/>
          <a:lstStyle/>
          <a:p>
            <a:endParaRPr lang="ru-RU">
              <a:solidFill>
                <a:prstClr val="black"/>
              </a:solidFill>
            </a:endParaRPr>
          </a:p>
        </p:txBody>
      </p:sp>
      <p:sp>
        <p:nvSpPr>
          <p:cNvPr id="6" name="Slide Number Placeholder 5"/>
          <p:cNvSpPr>
            <a:spLocks noGrp="1"/>
          </p:cNvSpPr>
          <p:nvPr>
            <p:ph type="sldNum" sz="quarter" idx="12"/>
          </p:nvPr>
        </p:nvSpPr>
        <p:spPr/>
        <p:txBody>
          <a:bodyPr/>
          <a:lstStyle/>
          <a:p>
            <a:fld id="{9CC32250-64E8-449C-B42E-5F2E22226E31}" type="slidenum">
              <a:rPr lang="ru-RU" smtClean="0">
                <a:solidFill>
                  <a:prstClr val="black"/>
                </a:solidFill>
              </a:rPr>
              <a:pPr/>
              <a:t>‹#›</a:t>
            </a:fld>
            <a:endParaRPr lang="ru-RU">
              <a:solidFill>
                <a:prstClr val="black"/>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FE32D9E-1A1E-4FD9-B7AF-18D46B72CB9C}" type="datetime1">
              <a:rPr lang="ru-RU" smtClean="0">
                <a:solidFill>
                  <a:prstClr val="white"/>
                </a:solidFill>
              </a:rPr>
              <a:pPr/>
              <a:t>11.06.2024</a:t>
            </a:fld>
            <a:endParaRPr lang="ru-RU">
              <a:solidFill>
                <a:prstClr val="white"/>
              </a:solidFill>
            </a:endParaRPr>
          </a:p>
        </p:txBody>
      </p:sp>
      <p:sp>
        <p:nvSpPr>
          <p:cNvPr id="5" name="Footer Placeholder 4"/>
          <p:cNvSpPr>
            <a:spLocks noGrp="1"/>
          </p:cNvSpPr>
          <p:nvPr>
            <p:ph type="ftr" sz="quarter" idx="11"/>
          </p:nvPr>
        </p:nvSpPr>
        <p:spPr/>
        <p:txBody>
          <a:bodyPr/>
          <a:lstStyle/>
          <a:p>
            <a:endParaRPr lang="ru-RU">
              <a:solidFill>
                <a:prstClr val="white"/>
              </a:solidFill>
            </a:endParaRPr>
          </a:p>
        </p:txBody>
      </p:sp>
      <p:sp>
        <p:nvSpPr>
          <p:cNvPr id="6" name="Slide Number Placeholder 5"/>
          <p:cNvSpPr>
            <a:spLocks noGrp="1"/>
          </p:cNvSpPr>
          <p:nvPr>
            <p:ph type="sldNum" sz="quarter" idx="12"/>
          </p:nvPr>
        </p:nvSpPr>
        <p:spPr/>
        <p:txBody>
          <a:bodyPr/>
          <a:lstStyle/>
          <a:p>
            <a:fld id="{9CC32250-64E8-449C-B42E-5F2E22226E31}" type="slidenum">
              <a:rPr lang="ru-RU" smtClean="0">
                <a:solidFill>
                  <a:prstClr val="white"/>
                </a:solidFill>
              </a:rPr>
              <a:pPr/>
              <a:t>‹#›</a:t>
            </a:fld>
            <a:endParaRPr lang="ru-RU">
              <a:solidFill>
                <a:prstClr val="white"/>
              </a:solidFill>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5" name="Date Placeholder 4"/>
          <p:cNvSpPr>
            <a:spLocks noGrp="1"/>
          </p:cNvSpPr>
          <p:nvPr>
            <p:ph type="dt" sz="half" idx="10"/>
          </p:nvPr>
        </p:nvSpPr>
        <p:spPr/>
        <p:txBody>
          <a:bodyPr/>
          <a:lstStyle/>
          <a:p>
            <a:fld id="{1194459A-187C-4A7F-88BC-66C32DD479FF}" type="datetime1">
              <a:rPr lang="ru-RU" smtClean="0">
                <a:solidFill>
                  <a:prstClr val="white"/>
                </a:solidFill>
              </a:rPr>
              <a:pPr/>
              <a:t>11.06.2024</a:t>
            </a:fld>
            <a:endParaRPr lang="ru-RU">
              <a:solidFill>
                <a:prstClr val="white"/>
              </a:solidFill>
            </a:endParaRPr>
          </a:p>
        </p:txBody>
      </p:sp>
      <p:sp>
        <p:nvSpPr>
          <p:cNvPr id="6" name="Footer Placeholder 5"/>
          <p:cNvSpPr>
            <a:spLocks noGrp="1"/>
          </p:cNvSpPr>
          <p:nvPr>
            <p:ph type="ftr" sz="quarter" idx="11"/>
          </p:nvPr>
        </p:nvSpPr>
        <p:spPr/>
        <p:txBody>
          <a:bodyPr/>
          <a:lstStyle/>
          <a:p>
            <a:endParaRPr lang="ru-RU">
              <a:solidFill>
                <a:prstClr val="white"/>
              </a:solidFill>
            </a:endParaRPr>
          </a:p>
        </p:txBody>
      </p:sp>
      <p:sp>
        <p:nvSpPr>
          <p:cNvPr id="7" name="Slide Number Placeholder 6"/>
          <p:cNvSpPr>
            <a:spLocks noGrp="1"/>
          </p:cNvSpPr>
          <p:nvPr>
            <p:ph type="sldNum" sz="quarter" idx="12"/>
          </p:nvPr>
        </p:nvSpPr>
        <p:spPr/>
        <p:txBody>
          <a:bodyPr/>
          <a:lstStyle/>
          <a:p>
            <a:fld id="{9CC32250-64E8-449C-B42E-5F2E22226E31}" type="slidenum">
              <a:rPr lang="ru-RU" smtClean="0">
                <a:solidFill>
                  <a:prstClr val="white"/>
                </a:solidFill>
              </a:rPr>
              <a:pPr/>
              <a:t>‹#›</a:t>
            </a:fld>
            <a:endParaRPr lang="ru-RU">
              <a:solidFill>
                <a:prstClr val="white"/>
              </a:solidFill>
            </a:endParaRPr>
          </a:p>
        </p:txBody>
      </p:sp>
      <p:sp>
        <p:nvSpPr>
          <p:cNvPr id="9" name="Content Placeholder 8"/>
          <p:cNvSpPr>
            <a:spLocks noGrp="1"/>
          </p:cNvSpPr>
          <p:nvPr>
            <p:ph sz="quarter" idx="13"/>
          </p:nvPr>
        </p:nvSpPr>
        <p:spPr>
          <a:xfrm>
            <a:off x="365760" y="1600200"/>
            <a:ext cx="4041648" cy="45262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44F79708-44C6-4BC9-96BC-B1E0A6F97E68}" type="datetime1">
              <a:rPr lang="ru-RU" smtClean="0">
                <a:solidFill>
                  <a:prstClr val="black"/>
                </a:solidFill>
              </a:rPr>
              <a:pPr/>
              <a:t>11.06.2024</a:t>
            </a:fld>
            <a:endParaRPr lang="ru-RU">
              <a:solidFill>
                <a:prstClr val="black"/>
              </a:solidFill>
            </a:endParaRPr>
          </a:p>
        </p:txBody>
      </p:sp>
      <p:sp>
        <p:nvSpPr>
          <p:cNvPr id="8" name="Footer Placeholder 7"/>
          <p:cNvSpPr>
            <a:spLocks noGrp="1"/>
          </p:cNvSpPr>
          <p:nvPr>
            <p:ph type="ftr" sz="quarter" idx="11"/>
          </p:nvPr>
        </p:nvSpPr>
        <p:spPr/>
        <p:txBody>
          <a:bodyPr/>
          <a:lstStyle/>
          <a:p>
            <a:endParaRPr lang="ru-RU">
              <a:solidFill>
                <a:prstClr val="black"/>
              </a:solidFill>
            </a:endParaRPr>
          </a:p>
        </p:txBody>
      </p:sp>
      <p:sp>
        <p:nvSpPr>
          <p:cNvPr id="9" name="Slide Number Placeholder 8"/>
          <p:cNvSpPr>
            <a:spLocks noGrp="1"/>
          </p:cNvSpPr>
          <p:nvPr>
            <p:ph type="sldNum" sz="quarter" idx="12"/>
          </p:nvPr>
        </p:nvSpPr>
        <p:spPr/>
        <p:txBody>
          <a:bodyPr/>
          <a:lstStyle/>
          <a:p>
            <a:fld id="{9CC32250-64E8-449C-B42E-5F2E22226E31}" type="slidenum">
              <a:rPr lang="ru-RU" smtClean="0">
                <a:solidFill>
                  <a:prstClr val="black"/>
                </a:solidFill>
              </a:rPr>
              <a:pPr/>
              <a:t>‹#›</a:t>
            </a:fld>
            <a:endParaRPr lang="ru-RU">
              <a:solidFill>
                <a:prstClr val="black"/>
              </a:solidFill>
            </a:endParaRPr>
          </a:p>
        </p:txBody>
      </p:sp>
      <p:sp>
        <p:nvSpPr>
          <p:cNvPr id="11" name="Content Placeholder 10"/>
          <p:cNvSpPr>
            <a:spLocks noGrp="1"/>
          </p:cNvSpPr>
          <p:nvPr>
            <p:ph sz="quarter" idx="13"/>
          </p:nvPr>
        </p:nvSpPr>
        <p:spPr>
          <a:xfrm>
            <a:off x="457200" y="2212848"/>
            <a:ext cx="4041648"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F216C45-8109-406A-BBBC-0D11C97471DC}" type="datetime1">
              <a:rPr lang="ru-RU" smtClean="0">
                <a:solidFill>
                  <a:prstClr val="white"/>
                </a:solidFill>
              </a:rPr>
              <a:pPr/>
              <a:t>11.06.2024</a:t>
            </a:fld>
            <a:endParaRPr lang="ru-RU">
              <a:solidFill>
                <a:prstClr val="white"/>
              </a:solidFill>
            </a:endParaRPr>
          </a:p>
        </p:txBody>
      </p:sp>
      <p:sp>
        <p:nvSpPr>
          <p:cNvPr id="4" name="Footer Placeholder 3"/>
          <p:cNvSpPr>
            <a:spLocks noGrp="1"/>
          </p:cNvSpPr>
          <p:nvPr>
            <p:ph type="ftr" sz="quarter" idx="11"/>
          </p:nvPr>
        </p:nvSpPr>
        <p:spPr/>
        <p:txBody>
          <a:bodyPr/>
          <a:lstStyle/>
          <a:p>
            <a:endParaRPr lang="ru-RU">
              <a:solidFill>
                <a:prstClr val="white"/>
              </a:solidFill>
            </a:endParaRPr>
          </a:p>
        </p:txBody>
      </p:sp>
      <p:sp>
        <p:nvSpPr>
          <p:cNvPr id="5" name="Slide Number Placeholder 4"/>
          <p:cNvSpPr>
            <a:spLocks noGrp="1"/>
          </p:cNvSpPr>
          <p:nvPr>
            <p:ph type="sldNum" sz="quarter" idx="12"/>
          </p:nvPr>
        </p:nvSpPr>
        <p:spPr/>
        <p:txBody>
          <a:bodyPr/>
          <a:lstStyle/>
          <a:p>
            <a:fld id="{9CC32250-64E8-449C-B42E-5F2E22226E31}" type="slidenum">
              <a:rPr lang="ru-RU" smtClean="0">
                <a:solidFill>
                  <a:prstClr val="white"/>
                </a:solidFill>
              </a:rPr>
              <a:pPr/>
              <a:t>‹#›</a:t>
            </a:fld>
            <a:endParaRPr lang="ru-RU">
              <a:solidFill>
                <a:prstClr val="white"/>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9C31D-567A-4253-8414-D6647F9EA0CE}" type="datetime1">
              <a:rPr lang="ru-RU" smtClean="0">
                <a:solidFill>
                  <a:prstClr val="black"/>
                </a:solidFill>
              </a:rPr>
              <a:pPr/>
              <a:t>11.06.2024</a:t>
            </a:fld>
            <a:endParaRPr lang="ru-RU">
              <a:solidFill>
                <a:prstClr val="black"/>
              </a:solidFill>
            </a:endParaRPr>
          </a:p>
        </p:txBody>
      </p:sp>
      <p:sp>
        <p:nvSpPr>
          <p:cNvPr id="3" name="Footer Placeholder 2"/>
          <p:cNvSpPr>
            <a:spLocks noGrp="1"/>
          </p:cNvSpPr>
          <p:nvPr>
            <p:ph type="ftr" sz="quarter" idx="11"/>
          </p:nvPr>
        </p:nvSpPr>
        <p:spPr/>
        <p:txBody>
          <a:bodyPr/>
          <a:lstStyle/>
          <a:p>
            <a:endParaRPr lang="ru-RU">
              <a:solidFill>
                <a:prstClr val="black"/>
              </a:solidFill>
            </a:endParaRPr>
          </a:p>
        </p:txBody>
      </p:sp>
      <p:sp>
        <p:nvSpPr>
          <p:cNvPr id="4" name="Slide Number Placeholder 3"/>
          <p:cNvSpPr>
            <a:spLocks noGrp="1"/>
          </p:cNvSpPr>
          <p:nvPr>
            <p:ph type="sldNum" sz="quarter" idx="12"/>
          </p:nvPr>
        </p:nvSpPr>
        <p:spPr/>
        <p:txBody>
          <a:bodyPr/>
          <a:lstStyle/>
          <a:p>
            <a:fld id="{9CC32250-64E8-449C-B42E-5F2E22226E31}" type="slidenum">
              <a:rPr lang="ru-RU" smtClean="0">
                <a:solidFill>
                  <a:prstClr val="black"/>
                </a:solidFill>
              </a:rPr>
              <a:pPr/>
              <a:t>‹#›</a:t>
            </a:fld>
            <a:endParaRPr lang="ru-RU">
              <a:solidFill>
                <a:prstClr val="black"/>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EAB2917-57C4-446D-BE4C-EA703D65D309}" type="datetime1">
              <a:rPr lang="ru-RU" smtClean="0">
                <a:solidFill>
                  <a:prstClr val="black"/>
                </a:solidFill>
              </a:rPr>
              <a:pPr/>
              <a:t>11.06.2024</a:t>
            </a:fld>
            <a:endParaRPr lang="ru-RU">
              <a:solidFill>
                <a:prstClr val="black"/>
              </a:solidFill>
            </a:endParaRPr>
          </a:p>
        </p:txBody>
      </p:sp>
      <p:sp>
        <p:nvSpPr>
          <p:cNvPr id="6" name="Footer Placeholder 5"/>
          <p:cNvSpPr>
            <a:spLocks noGrp="1"/>
          </p:cNvSpPr>
          <p:nvPr>
            <p:ph type="ftr" sz="quarter" idx="11"/>
          </p:nvPr>
        </p:nvSpPr>
        <p:spPr/>
        <p:txBody>
          <a:bodyPr/>
          <a:lstStyle/>
          <a:p>
            <a:endParaRPr lang="ru-RU">
              <a:solidFill>
                <a:prstClr val="black"/>
              </a:solidFill>
            </a:endParaRPr>
          </a:p>
        </p:txBody>
      </p:sp>
      <p:sp>
        <p:nvSpPr>
          <p:cNvPr id="7" name="Slide Number Placeholder 6"/>
          <p:cNvSpPr>
            <a:spLocks noGrp="1"/>
          </p:cNvSpPr>
          <p:nvPr>
            <p:ph type="sldNum" sz="quarter" idx="12"/>
          </p:nvPr>
        </p:nvSpPr>
        <p:spPr/>
        <p:txBody>
          <a:bodyPr/>
          <a:lstStyle/>
          <a:p>
            <a:fld id="{9CC32250-64E8-449C-B42E-5F2E22226E31}" type="slidenum">
              <a:rPr lang="ru-RU" smtClean="0">
                <a:solidFill>
                  <a:prstClr val="black"/>
                </a:solidFill>
              </a:rPr>
              <a:pPr/>
              <a:t>‹#›</a:t>
            </a:fld>
            <a:endParaRPr lang="ru-RU">
              <a:solidFill>
                <a:prstClr val="black"/>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ru-RU" smtClean="0"/>
              <a:t>Образец заголовка</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26FA0E5-4E55-4ECD-BC26-D67DF6E1FBAC}" type="datetime1">
              <a:rPr lang="ru-RU" smtClean="0">
                <a:solidFill>
                  <a:prstClr val="white"/>
                </a:solidFill>
              </a:rPr>
              <a:pPr/>
              <a:t>11.06.2024</a:t>
            </a:fld>
            <a:endParaRPr lang="ru-RU">
              <a:solidFill>
                <a:prstClr val="white"/>
              </a:solidFill>
            </a:endParaRPr>
          </a:p>
        </p:txBody>
      </p:sp>
      <p:sp>
        <p:nvSpPr>
          <p:cNvPr id="6" name="Footer Placeholder 5"/>
          <p:cNvSpPr>
            <a:spLocks noGrp="1"/>
          </p:cNvSpPr>
          <p:nvPr>
            <p:ph type="ftr" sz="quarter" idx="11"/>
          </p:nvPr>
        </p:nvSpPr>
        <p:spPr/>
        <p:txBody>
          <a:bodyPr/>
          <a:lstStyle/>
          <a:p>
            <a:endParaRPr lang="ru-RU">
              <a:solidFill>
                <a:prstClr val="white"/>
              </a:solidFill>
            </a:endParaRPr>
          </a:p>
        </p:txBody>
      </p:sp>
      <p:sp>
        <p:nvSpPr>
          <p:cNvPr id="7" name="Slide Number Placeholder 6"/>
          <p:cNvSpPr>
            <a:spLocks noGrp="1"/>
          </p:cNvSpPr>
          <p:nvPr>
            <p:ph type="sldNum" sz="quarter" idx="12"/>
          </p:nvPr>
        </p:nvSpPr>
        <p:spPr/>
        <p:txBody>
          <a:bodyPr/>
          <a:lstStyle/>
          <a:p>
            <a:fld id="{9CC32250-64E8-449C-B42E-5F2E22226E31}" type="slidenum">
              <a:rPr lang="ru-RU" smtClean="0">
                <a:solidFill>
                  <a:prstClr val="white"/>
                </a:solidFill>
              </a:rPr>
              <a:pPr/>
              <a:t>‹#›</a:t>
            </a:fld>
            <a:endParaRPr lang="ru-RU">
              <a:solidFill>
                <a:prstClr val="white"/>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46C7971C-4846-400D-8FF4-C5E458C03A63}" type="datetime1">
              <a:rPr lang="ru-RU" smtClean="0">
                <a:solidFill>
                  <a:prstClr val="black"/>
                </a:solidFill>
              </a:rPr>
              <a:pPr/>
              <a:t>11.06.2024</a:t>
            </a:fld>
            <a:endParaRPr lang="ru-RU">
              <a:solidFill>
                <a:prstClr val="black"/>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ru-RU">
              <a:solidFill>
                <a:prstClr val="black"/>
              </a:solidFill>
            </a:endParaRP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9CC32250-64E8-449C-B42E-5F2E22226E31}" type="slidenum">
              <a:rPr lang="ru-RU" smtClean="0">
                <a:solidFill>
                  <a:prstClr val="black"/>
                </a:solidFill>
              </a:rPr>
              <a:pPr/>
              <a:t>‹#›</a:t>
            </a:fld>
            <a:endParaRPr lang="ru-RU">
              <a:solidFill>
                <a:prstClr val="black"/>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9" y="-14746"/>
            <a:ext cx="9168969" cy="697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32012" y="1988840"/>
            <a:ext cx="7992888" cy="1738938"/>
          </a:xfrm>
          <a:prstGeom prst="rect">
            <a:avLst/>
          </a:prstGeom>
          <a:solidFill>
            <a:schemeClr val="bg1">
              <a:alpha val="60000"/>
            </a:schemeClr>
          </a:solidFill>
        </p:spPr>
        <p:txBody>
          <a:bodyPr wrap="square" rtlCol="0">
            <a:spAutoFit/>
          </a:bodyPr>
          <a:lstStyle/>
          <a:p>
            <a:pPr algn="ctr"/>
            <a:r>
              <a:rPr lang="ru-RU" sz="3500"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ПОДВЕДЕНИЕ ИТОГОВ </a:t>
            </a:r>
            <a:r>
              <a:rPr lang="ru-RU" sz="3600" dirty="0" smtClean="0">
                <a:solidFill>
                  <a:schemeClr val="accent1">
                    <a:lumMod val="50000"/>
                  </a:schemeClr>
                </a:solidFill>
                <a:effectLst>
                  <a:outerShdw blurRad="38100" dist="38100" dir="2700000" algn="tl">
                    <a:srgbClr val="000000">
                      <a:alpha val="43137"/>
                    </a:srgbClr>
                  </a:outerShdw>
                </a:effectLst>
              </a:rPr>
              <a:t>МЕСЯЧНИКА БЕЗОПАСНОГО ТРУДА В СТРОИТЕЛЬСТВЕ</a:t>
            </a:r>
            <a:endParaRPr lang="ru-RU" sz="35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96000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4" name="Текст 3"/>
          <p:cNvSpPr>
            <a:spLocks noGrp="1"/>
          </p:cNvSpPr>
          <p:nvPr>
            <p:ph type="body" sz="half" idx="2"/>
          </p:nvPr>
        </p:nvSpPr>
        <p:spPr/>
        <p:txBody>
          <a:bodyPr/>
          <a:lstStyle/>
          <a:p>
            <a:endParaRPr lang="ru-RU" dirty="0"/>
          </a:p>
        </p:txBody>
      </p:sp>
      <p:sp>
        <p:nvSpPr>
          <p:cNvPr id="5" name="Номер слайда 4"/>
          <p:cNvSpPr>
            <a:spLocks noGrp="1"/>
          </p:cNvSpPr>
          <p:nvPr>
            <p:ph type="sldNum" sz="quarter" idx="12"/>
          </p:nvPr>
        </p:nvSpPr>
        <p:spPr/>
        <p:txBody>
          <a:bodyPr/>
          <a:lstStyle/>
          <a:p>
            <a:fld id="{9CC32250-64E8-449C-B42E-5F2E22226E31}" type="slidenum">
              <a:rPr lang="ru-RU" smtClean="0">
                <a:solidFill>
                  <a:prstClr val="black"/>
                </a:solidFill>
              </a:rPr>
              <a:pPr/>
              <a:t>10</a:t>
            </a:fld>
            <a:endParaRPr lang="ru-RU">
              <a:solidFill>
                <a:prstClr val="black"/>
              </a:solidFill>
            </a:endParaRPr>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995862" cy="2810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0000"/>
          <a:stretch/>
        </p:blipFill>
        <p:spPr bwMode="auto">
          <a:xfrm>
            <a:off x="-108080" y="2780928"/>
            <a:ext cx="5040121"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1" y="1889448"/>
            <a:ext cx="4211960"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6971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908720"/>
            <a:ext cx="8496944" cy="3247628"/>
          </a:xfrm>
        </p:spPr>
        <p:txBody>
          <a:bodyPr/>
          <a:lstStyle/>
          <a:p>
            <a:r>
              <a:rPr lang="ru-RU" b="1" dirty="0">
                <a:solidFill>
                  <a:schemeClr val="accent2">
                    <a:lumMod val="50000"/>
                  </a:schemeClr>
                </a:solidFill>
                <a:effectLst/>
              </a:rPr>
              <a:t>Мобильная группа в</a:t>
            </a:r>
            <a:br>
              <a:rPr lang="ru-RU" b="1" dirty="0">
                <a:solidFill>
                  <a:schemeClr val="accent2">
                    <a:lumMod val="50000"/>
                  </a:schemeClr>
                </a:solidFill>
                <a:effectLst/>
              </a:rPr>
            </a:br>
            <a:r>
              <a:rPr lang="ru-RU" b="1" dirty="0">
                <a:solidFill>
                  <a:schemeClr val="accent2">
                    <a:lumMod val="50000"/>
                  </a:schemeClr>
                </a:solidFill>
                <a:effectLst/>
              </a:rPr>
              <a:t> «Реконструкция здания холодильника и компрессорной под складские помещения производства лекарственных средств и фармацевтических субстанций</a:t>
            </a:r>
            <a:r>
              <a:rPr lang="ru-RU" b="1" dirty="0" smtClean="0">
                <a:solidFill>
                  <a:schemeClr val="accent2">
                    <a:lumMod val="50000"/>
                  </a:schemeClr>
                </a:solidFill>
                <a:effectLst/>
              </a:rPr>
              <a:t>» </a:t>
            </a:r>
            <a:br>
              <a:rPr lang="ru-RU" b="1" dirty="0" smtClean="0">
                <a:solidFill>
                  <a:schemeClr val="accent2">
                    <a:lumMod val="50000"/>
                  </a:schemeClr>
                </a:solidFill>
                <a:effectLst/>
              </a:rPr>
            </a:br>
            <a:r>
              <a:rPr lang="ru-RU" b="1" dirty="0" smtClean="0">
                <a:solidFill>
                  <a:schemeClr val="accent6">
                    <a:lumMod val="50000"/>
                  </a:schemeClr>
                </a:solidFill>
                <a:effectLst/>
              </a:rPr>
              <a:t>ОАО </a:t>
            </a:r>
            <a:r>
              <a:rPr lang="ru-RU" b="1" dirty="0">
                <a:solidFill>
                  <a:schemeClr val="accent6">
                    <a:lumMod val="50000"/>
                  </a:schemeClr>
                </a:solidFill>
                <a:effectLst/>
              </a:rPr>
              <a:t>«СПМК-81»</a:t>
            </a:r>
            <a:endParaRPr lang="ru-RU" b="1" dirty="0">
              <a:solidFill>
                <a:schemeClr val="accent2">
                  <a:lumMod val="50000"/>
                </a:schemeClr>
              </a:solidFill>
            </a:endParaRPr>
          </a:p>
        </p:txBody>
      </p:sp>
      <p:sp>
        <p:nvSpPr>
          <p:cNvPr id="5" name="Номер слайда 4"/>
          <p:cNvSpPr>
            <a:spLocks noGrp="1"/>
          </p:cNvSpPr>
          <p:nvPr>
            <p:ph type="sldNum" sz="quarter" idx="12"/>
          </p:nvPr>
        </p:nvSpPr>
        <p:spPr/>
        <p:txBody>
          <a:bodyPr/>
          <a:lstStyle/>
          <a:p>
            <a:fld id="{9CC32250-64E8-449C-B42E-5F2E22226E31}" type="slidenum">
              <a:rPr lang="ru-RU" smtClean="0">
                <a:solidFill>
                  <a:prstClr val="black"/>
                </a:solidFill>
              </a:rPr>
              <a:pPr/>
              <a:t>11</a:t>
            </a:fld>
            <a:endParaRPr lang="ru-RU">
              <a:solidFill>
                <a:prstClr val="black"/>
              </a:solidFill>
            </a:endParaRPr>
          </a:p>
        </p:txBody>
      </p:sp>
    </p:spTree>
    <p:extLst>
      <p:ext uri="{BB962C8B-B14F-4D97-AF65-F5344CB8AC3E}">
        <p14:creationId xmlns:p14="http://schemas.microsoft.com/office/powerpoint/2010/main" val="1454711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048" y="-60960"/>
            <a:ext cx="9144000" cy="6858000"/>
          </a:xfrm>
        </p:spPr>
        <p:txBody>
          <a:bodyPr>
            <a:normAutofit fontScale="55000" lnSpcReduction="20000"/>
          </a:bodyPr>
          <a:lstStyle/>
          <a:p>
            <a:r>
              <a:rPr lang="ru-RU" dirty="0">
                <a:solidFill>
                  <a:schemeClr val="tx1"/>
                </a:solidFill>
              </a:rPr>
              <a:t>В ходе выхода были выданы следующие рекомендации:</a:t>
            </a:r>
          </a:p>
          <a:p>
            <a:endParaRPr lang="ru-RU" dirty="0" smtClean="0"/>
          </a:p>
          <a:p>
            <a:r>
              <a:rPr lang="ru-RU" dirty="0" smtClean="0"/>
              <a:t>Своевременной </a:t>
            </a:r>
            <a:r>
              <a:rPr lang="ru-RU" dirty="0"/>
              <a:t>очищать на строительном объекте проходы к рабочим местам и на рабочих местах строительной площадки.</a:t>
            </a:r>
          </a:p>
          <a:p>
            <a:r>
              <a:rPr lang="ru-RU" dirty="0"/>
              <a:t>Исключить доступ на строительную площадку посторонних лиц.</a:t>
            </a:r>
          </a:p>
          <a:p>
            <a:r>
              <a:rPr lang="ru-RU" dirty="0"/>
              <a:t>Оборудовать леса, рабочий настил которых расположен на высоте более 1,3 от поверхности земли, бортовым ограждением.</a:t>
            </a:r>
          </a:p>
          <a:p>
            <a:r>
              <a:rPr lang="ru-RU" dirty="0"/>
              <a:t>Установить защитное ограждение в соответствии с установленными требованиями.</a:t>
            </a:r>
          </a:p>
          <a:p>
            <a:r>
              <a:rPr lang="ru-RU" dirty="0"/>
              <a:t>Все лица, находящиеся на строительной площадке, обязаны носить каски защитные, застегнутые на подбородочные ремни. </a:t>
            </a:r>
          </a:p>
          <a:p>
            <a:r>
              <a:rPr lang="ru-RU" dirty="0"/>
              <a:t>Во избежание раскатывания предметы цилиндрической формы при укладке укреплять клиньями, рейками, досками и иным.</a:t>
            </a:r>
          </a:p>
          <a:p>
            <a:r>
              <a:rPr lang="ru-RU" dirty="0"/>
              <a:t>Обеспечить содержание в чистоте территории (скопление мусора и отходов на территории строительной площадки в зоне ведения работ со стороны ул. </a:t>
            </a:r>
            <a:r>
              <a:rPr lang="ru-RU" dirty="0" err="1"/>
              <a:t>Аранской</a:t>
            </a:r>
            <a:r>
              <a:rPr lang="ru-RU" dirty="0"/>
              <a:t>).</a:t>
            </a:r>
          </a:p>
          <a:p>
            <a:r>
              <a:rPr lang="ru-RU" dirty="0"/>
              <a:t>Обеспечить двумя рассредоточенными эвакуационными лестницами, выполненными из негорючих материалов мобильные (инвентарные) здания и сооружение, размещаемые на 2-ом этаже (ярусе, уровне).</a:t>
            </a:r>
          </a:p>
          <a:p>
            <a:r>
              <a:rPr lang="ru-RU" dirty="0"/>
              <a:t>Территорию строительной площадки обеспечить немеханизированным ручным пожарным инструментом (отсутствуют ведра вместимостью не менее 8 литров, лопата совковая, лопата штыковая, порошковые огнетушители (с массой огнетушащего вещества не менее 8 килограммов), полотнище противопожарное размером не менее 1,5 на 1,5 метра и емкостью с запасом воды объемом 0,2 кубического метра).</a:t>
            </a:r>
          </a:p>
          <a:p>
            <a:endParaRPr lang="ru-RU" dirty="0"/>
          </a:p>
        </p:txBody>
      </p:sp>
      <p:sp>
        <p:nvSpPr>
          <p:cNvPr id="5" name="Номер слайда 4"/>
          <p:cNvSpPr>
            <a:spLocks noGrp="1"/>
          </p:cNvSpPr>
          <p:nvPr>
            <p:ph type="sldNum" sz="quarter" idx="12"/>
          </p:nvPr>
        </p:nvSpPr>
        <p:spPr/>
        <p:txBody>
          <a:bodyPr/>
          <a:lstStyle/>
          <a:p>
            <a:fld id="{9CC32250-64E8-449C-B42E-5F2E22226E31}" type="slidenum">
              <a:rPr lang="ru-RU" smtClean="0">
                <a:solidFill>
                  <a:prstClr val="black"/>
                </a:solidFill>
              </a:rPr>
              <a:pPr/>
              <a:t>12</a:t>
            </a:fld>
            <a:endParaRPr lang="ru-RU">
              <a:solidFill>
                <a:prstClr val="black"/>
              </a:solidFill>
            </a:endParaRPr>
          </a:p>
        </p:txBody>
      </p:sp>
    </p:spTree>
    <p:extLst>
      <p:ext uri="{BB962C8B-B14F-4D97-AF65-F5344CB8AC3E}">
        <p14:creationId xmlns:p14="http://schemas.microsoft.com/office/powerpoint/2010/main" val="1010406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4" name="Текст 3"/>
          <p:cNvSpPr>
            <a:spLocks noGrp="1"/>
          </p:cNvSpPr>
          <p:nvPr>
            <p:ph type="body" sz="half" idx="2"/>
          </p:nvPr>
        </p:nvSpPr>
        <p:spPr/>
        <p:txBody>
          <a:bodyPr/>
          <a:lstStyle/>
          <a:p>
            <a:endParaRPr lang="ru-RU" dirty="0"/>
          </a:p>
        </p:txBody>
      </p:sp>
      <p:sp>
        <p:nvSpPr>
          <p:cNvPr id="5" name="Номер слайда 4"/>
          <p:cNvSpPr>
            <a:spLocks noGrp="1"/>
          </p:cNvSpPr>
          <p:nvPr>
            <p:ph type="sldNum" sz="quarter" idx="12"/>
          </p:nvPr>
        </p:nvSpPr>
        <p:spPr/>
        <p:txBody>
          <a:bodyPr/>
          <a:lstStyle/>
          <a:p>
            <a:fld id="{9CC32250-64E8-449C-B42E-5F2E22226E31}" type="slidenum">
              <a:rPr lang="ru-RU" smtClean="0">
                <a:solidFill>
                  <a:prstClr val="black"/>
                </a:solidFill>
              </a:rPr>
              <a:pPr/>
              <a:t>13</a:t>
            </a:fld>
            <a:endParaRPr lang="ru-RU">
              <a:solidFill>
                <a:prstClr val="black"/>
              </a:solidFill>
            </a:endParaRPr>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707904" cy="659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07" t="16466" r="9369" b="18141"/>
          <a:stretch/>
        </p:blipFill>
        <p:spPr bwMode="auto">
          <a:xfrm>
            <a:off x="4283968" y="1052736"/>
            <a:ext cx="5120640" cy="3384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7752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0"/>
            <a:ext cx="8915400" cy="1700808"/>
          </a:xfrm>
        </p:spPr>
        <p:txBody>
          <a:bodyPr/>
          <a:lstStyle/>
          <a:p>
            <a:r>
              <a:rPr lang="ru-RU" b="1" dirty="0">
                <a:solidFill>
                  <a:schemeClr val="tx1"/>
                </a:solidFill>
                <a:effectLst/>
              </a:rPr>
              <a:t>Мобильная группа </a:t>
            </a:r>
            <a:r>
              <a:rPr lang="ru-RU" b="1" dirty="0" err="1" smtClean="0">
                <a:solidFill>
                  <a:schemeClr val="tx1"/>
                </a:solidFill>
                <a:effectLst/>
              </a:rPr>
              <a:t>в</a:t>
            </a:r>
            <a:r>
              <a:rPr lang="ru-RU" b="1" i="1" dirty="0" err="1">
                <a:solidFill>
                  <a:schemeClr val="tx1"/>
                </a:solidFill>
                <a:effectLst/>
              </a:rPr>
              <a:t>«Модернизация</a:t>
            </a:r>
            <a:r>
              <a:rPr lang="ru-RU" b="1" i="1" dirty="0">
                <a:solidFill>
                  <a:schemeClr val="tx1"/>
                </a:solidFill>
                <a:effectLst/>
              </a:rPr>
              <a:t> административного помещения по </a:t>
            </a:r>
            <a:r>
              <a:rPr lang="ru-RU" b="1" i="1" dirty="0" err="1">
                <a:solidFill>
                  <a:schemeClr val="tx1"/>
                </a:solidFill>
                <a:effectLst/>
              </a:rPr>
              <a:t>адресу:г</a:t>
            </a:r>
            <a:r>
              <a:rPr lang="ru-RU" b="1" i="1" dirty="0">
                <a:solidFill>
                  <a:schemeClr val="tx1"/>
                </a:solidFill>
                <a:effectLst/>
              </a:rPr>
              <a:t>. Минск, ул. Маяковского, 1-1</a:t>
            </a:r>
            <a:r>
              <a:rPr lang="ru-RU" b="1" i="1" dirty="0" smtClean="0">
                <a:solidFill>
                  <a:schemeClr val="tx1"/>
                </a:solidFill>
                <a:effectLst/>
              </a:rPr>
              <a:t>»</a:t>
            </a:r>
            <a:br>
              <a:rPr lang="ru-RU" b="1" i="1" dirty="0" smtClean="0">
                <a:solidFill>
                  <a:schemeClr val="tx1"/>
                </a:solidFill>
                <a:effectLst/>
              </a:rPr>
            </a:br>
            <a:r>
              <a:rPr lang="ru-RU" b="1" i="1" dirty="0" smtClean="0">
                <a:solidFill>
                  <a:schemeClr val="tx1"/>
                </a:solidFill>
                <a:effectLst/>
              </a:rPr>
              <a:t> </a:t>
            </a:r>
            <a:r>
              <a:rPr lang="ru-RU" b="1" i="1" dirty="0">
                <a:solidFill>
                  <a:schemeClr val="tx1"/>
                </a:solidFill>
                <a:effectLst/>
              </a:rPr>
              <a:t>ООО «</a:t>
            </a:r>
            <a:r>
              <a:rPr lang="ru-RU" b="1" i="1" dirty="0" err="1">
                <a:solidFill>
                  <a:schemeClr val="tx1"/>
                </a:solidFill>
                <a:effectLst/>
              </a:rPr>
              <a:t>Солигорская</a:t>
            </a:r>
            <a:r>
              <a:rPr lang="ru-RU" b="1" i="1" dirty="0">
                <a:solidFill>
                  <a:schemeClr val="tx1"/>
                </a:solidFill>
                <a:effectLst/>
              </a:rPr>
              <a:t> строительная компания</a:t>
            </a:r>
            <a:r>
              <a:rPr lang="ru-RU" b="1" i="1" dirty="0" smtClean="0">
                <a:solidFill>
                  <a:schemeClr val="tx1"/>
                </a:solidFill>
                <a:effectLst/>
              </a:rPr>
              <a:t>».</a:t>
            </a:r>
            <a:endParaRPr lang="ru-RU" dirty="0">
              <a:solidFill>
                <a:schemeClr val="tx1"/>
              </a:solidFill>
            </a:endParaRPr>
          </a:p>
        </p:txBody>
      </p:sp>
      <p:sp>
        <p:nvSpPr>
          <p:cNvPr id="4" name="Текст 3"/>
          <p:cNvSpPr>
            <a:spLocks noGrp="1"/>
          </p:cNvSpPr>
          <p:nvPr>
            <p:ph type="body" sz="half" idx="2"/>
          </p:nvPr>
        </p:nvSpPr>
        <p:spPr>
          <a:xfrm>
            <a:off x="4139952" y="1772816"/>
            <a:ext cx="5004047" cy="4968552"/>
          </a:xfrm>
        </p:spPr>
        <p:txBody>
          <a:bodyPr>
            <a:normAutofit/>
          </a:bodyPr>
          <a:lstStyle/>
          <a:p>
            <a:pPr algn="l"/>
            <a:r>
              <a:rPr lang="ru-RU" dirty="0">
                <a:solidFill>
                  <a:schemeClr val="tx1"/>
                </a:solidFill>
              </a:rPr>
              <a:t>В ходе выхода были выданы следующие рекомендации</a:t>
            </a:r>
            <a:r>
              <a:rPr lang="ru-RU" dirty="0" smtClean="0">
                <a:solidFill>
                  <a:schemeClr val="tx1"/>
                </a:solidFill>
              </a:rPr>
              <a:t>:</a:t>
            </a:r>
            <a:endParaRPr lang="ru-RU" dirty="0" smtClean="0"/>
          </a:p>
          <a:p>
            <a:pPr marL="285750" lvl="0" indent="-285750" algn="l">
              <a:buFont typeface="Wingdings" panose="05000000000000000000" pitchFamily="2" charset="2"/>
              <a:buChar char="q"/>
            </a:pPr>
            <a:r>
              <a:rPr lang="ru-RU" dirty="0" smtClean="0"/>
              <a:t>Обеспечить </a:t>
            </a:r>
            <a:r>
              <a:rPr lang="ru-RU" dirty="0"/>
              <a:t>складирование материалов (кирпич, потолочные плиты и др.), получаемых при разборке частей здания на специально отведенных площадках.</a:t>
            </a:r>
          </a:p>
          <a:p>
            <a:pPr marL="285750" lvl="0" indent="-285750" algn="l">
              <a:buFont typeface="Wingdings" panose="05000000000000000000" pitchFamily="2" charset="2"/>
              <a:buChar char="q"/>
            </a:pPr>
            <a:r>
              <a:rPr lang="ru-RU" dirty="0"/>
              <a:t>Обеспечить закрытие проходов в помещение на строительном объекте во время разборки частей здания (демонтажных работах).</a:t>
            </a:r>
          </a:p>
          <a:p>
            <a:pPr marL="285750" lvl="0" indent="-285750" algn="l">
              <a:buFont typeface="Wingdings" panose="05000000000000000000" pitchFamily="2" charset="2"/>
              <a:buChar char="q"/>
            </a:pPr>
            <a:r>
              <a:rPr lang="ru-RU" dirty="0"/>
              <a:t>На грузовые тележки нанести табличку (надписи)  с указанием грузоподъемности, инвентарного номера и принадлежности к структурному подразделению. Завести журнал осмотра грузовых тележек.</a:t>
            </a:r>
          </a:p>
          <a:p>
            <a:pPr marL="285750" indent="-285750" algn="l">
              <a:buFont typeface="Wingdings" panose="05000000000000000000" pitchFamily="2" charset="2"/>
              <a:buChar char="q"/>
            </a:pPr>
            <a:endParaRPr lang="ru-RU" dirty="0"/>
          </a:p>
        </p:txBody>
      </p:sp>
      <p:sp>
        <p:nvSpPr>
          <p:cNvPr id="5" name="Номер слайда 4"/>
          <p:cNvSpPr>
            <a:spLocks noGrp="1"/>
          </p:cNvSpPr>
          <p:nvPr>
            <p:ph type="sldNum" sz="quarter" idx="12"/>
          </p:nvPr>
        </p:nvSpPr>
        <p:spPr/>
        <p:txBody>
          <a:bodyPr/>
          <a:lstStyle/>
          <a:p>
            <a:fld id="{9CC32250-64E8-449C-B42E-5F2E22226E31}" type="slidenum">
              <a:rPr lang="ru-RU" smtClean="0">
                <a:solidFill>
                  <a:prstClr val="black"/>
                </a:solidFill>
              </a:rPr>
              <a:pPr/>
              <a:t>14</a:t>
            </a:fld>
            <a:endParaRPr lang="ru-RU">
              <a:solidFill>
                <a:prstClr val="black"/>
              </a:solidFill>
            </a:endParaRP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924944"/>
            <a:ext cx="4276523" cy="378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5312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56" y="1772816"/>
            <a:ext cx="9144000" cy="2167508"/>
          </a:xfrm>
        </p:spPr>
        <p:txBody>
          <a:bodyPr/>
          <a:lstStyle/>
          <a:p>
            <a:r>
              <a:rPr lang="ru-RU" b="1" i="1" dirty="0">
                <a:solidFill>
                  <a:schemeClr val="tx2">
                    <a:lumMod val="50000"/>
                  </a:schemeClr>
                </a:solidFill>
                <a:effectLst/>
              </a:rPr>
              <a:t> Мобильная группа в</a:t>
            </a:r>
            <a:br>
              <a:rPr lang="ru-RU" b="1" i="1" dirty="0">
                <a:solidFill>
                  <a:schemeClr val="tx2">
                    <a:lumMod val="50000"/>
                  </a:schemeClr>
                </a:solidFill>
                <a:effectLst/>
              </a:rPr>
            </a:br>
            <a:r>
              <a:rPr lang="ru-RU" b="1" i="1" dirty="0">
                <a:solidFill>
                  <a:schemeClr val="tx2">
                    <a:lumMod val="50000"/>
                  </a:schemeClr>
                </a:solidFill>
                <a:effectLst/>
              </a:rPr>
              <a:t>«Капитальный ремонт с модернизацией здания </a:t>
            </a:r>
            <a:br>
              <a:rPr lang="ru-RU" b="1" i="1" dirty="0">
                <a:solidFill>
                  <a:schemeClr val="tx2">
                    <a:lumMod val="50000"/>
                  </a:schemeClr>
                </a:solidFill>
                <a:effectLst/>
              </a:rPr>
            </a:br>
            <a:r>
              <a:rPr lang="ru-RU" b="1" i="1" dirty="0">
                <a:solidFill>
                  <a:schemeClr val="tx2">
                    <a:lumMod val="50000"/>
                  </a:schemeClr>
                </a:solidFill>
                <a:effectLst/>
              </a:rPr>
              <a:t>ГУО «Ясли-сад № 262 г. Минска» по </a:t>
            </a:r>
            <a:r>
              <a:rPr lang="ru-RU" b="1" i="1" dirty="0" smtClean="0">
                <a:solidFill>
                  <a:schemeClr val="tx2">
                    <a:lumMod val="50000"/>
                  </a:schemeClr>
                </a:solidFill>
                <a:effectLst/>
              </a:rPr>
              <a:t/>
            </a:r>
            <a:br>
              <a:rPr lang="ru-RU" b="1" i="1" dirty="0" smtClean="0">
                <a:solidFill>
                  <a:schemeClr val="tx2">
                    <a:lumMod val="50000"/>
                  </a:schemeClr>
                </a:solidFill>
                <a:effectLst/>
              </a:rPr>
            </a:br>
            <a:r>
              <a:rPr lang="ru-RU" b="1" i="1" dirty="0" smtClean="0">
                <a:solidFill>
                  <a:schemeClr val="tx2">
                    <a:lumMod val="50000"/>
                  </a:schemeClr>
                </a:solidFill>
                <a:effectLst/>
              </a:rPr>
              <a:t>ул</a:t>
            </a:r>
            <a:r>
              <a:rPr lang="ru-RU" b="1" i="1" dirty="0">
                <a:solidFill>
                  <a:schemeClr val="tx2">
                    <a:lumMod val="50000"/>
                  </a:schemeClr>
                </a:solidFill>
                <a:effectLst/>
              </a:rPr>
              <a:t>. Солнечная, </a:t>
            </a:r>
            <a:r>
              <a:rPr lang="ru-RU" b="1" i="1" dirty="0" smtClean="0">
                <a:solidFill>
                  <a:schemeClr val="tx2">
                    <a:lumMod val="50000"/>
                  </a:schemeClr>
                </a:solidFill>
                <a:effectLst/>
              </a:rPr>
              <a:t>17»</a:t>
            </a:r>
            <a:br>
              <a:rPr lang="ru-RU" b="1" i="1" dirty="0" smtClean="0">
                <a:solidFill>
                  <a:schemeClr val="tx2">
                    <a:lumMod val="50000"/>
                  </a:schemeClr>
                </a:solidFill>
                <a:effectLst/>
              </a:rPr>
            </a:br>
            <a:r>
              <a:rPr lang="ru-RU" b="1" i="1" dirty="0" smtClean="0">
                <a:solidFill>
                  <a:schemeClr val="tx2">
                    <a:lumMod val="50000"/>
                  </a:schemeClr>
                </a:solidFill>
                <a:effectLst/>
              </a:rPr>
              <a:t>ООО </a:t>
            </a:r>
            <a:r>
              <a:rPr lang="ru-RU" b="1" i="1" dirty="0">
                <a:solidFill>
                  <a:schemeClr val="tx2">
                    <a:lumMod val="50000"/>
                  </a:schemeClr>
                </a:solidFill>
                <a:effectLst/>
              </a:rPr>
              <a:t>«Б1-Строй</a:t>
            </a:r>
            <a:r>
              <a:rPr lang="ru-RU" b="1" i="1" dirty="0" smtClean="0">
                <a:solidFill>
                  <a:schemeClr val="tx2">
                    <a:lumMod val="50000"/>
                  </a:schemeClr>
                </a:solidFill>
                <a:effectLst/>
              </a:rPr>
              <a:t>»</a:t>
            </a:r>
            <a:endParaRPr lang="ru-RU" i="1" dirty="0">
              <a:solidFill>
                <a:schemeClr val="tx2">
                  <a:lumMod val="50000"/>
                </a:schemeClr>
              </a:solidFill>
            </a:endParaRPr>
          </a:p>
        </p:txBody>
      </p:sp>
      <p:sp>
        <p:nvSpPr>
          <p:cNvPr id="5" name="Номер слайда 4"/>
          <p:cNvSpPr>
            <a:spLocks noGrp="1"/>
          </p:cNvSpPr>
          <p:nvPr>
            <p:ph type="sldNum" sz="quarter" idx="12"/>
          </p:nvPr>
        </p:nvSpPr>
        <p:spPr/>
        <p:txBody>
          <a:bodyPr/>
          <a:lstStyle/>
          <a:p>
            <a:fld id="{9CC32250-64E8-449C-B42E-5F2E22226E31}" type="slidenum">
              <a:rPr lang="ru-RU" smtClean="0">
                <a:solidFill>
                  <a:prstClr val="black"/>
                </a:solidFill>
              </a:rPr>
              <a:pPr/>
              <a:t>15</a:t>
            </a:fld>
            <a:endParaRPr lang="ru-RU">
              <a:solidFill>
                <a:prstClr val="black"/>
              </a:solidFill>
            </a:endParaRPr>
          </a:p>
        </p:txBody>
      </p:sp>
    </p:spTree>
    <p:extLst>
      <p:ext uri="{BB962C8B-B14F-4D97-AF65-F5344CB8AC3E}">
        <p14:creationId xmlns:p14="http://schemas.microsoft.com/office/powerpoint/2010/main" val="1026484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07505" y="116632"/>
            <a:ext cx="8807896" cy="6696744"/>
          </a:xfrm>
        </p:spPr>
        <p:txBody>
          <a:bodyPr>
            <a:normAutofit fontScale="92500" lnSpcReduction="20000"/>
          </a:bodyPr>
          <a:lstStyle/>
          <a:p>
            <a:pPr marL="285750" indent="-285750" algn="just">
              <a:buFont typeface="Wingdings" panose="05000000000000000000" pitchFamily="2" charset="2"/>
              <a:buChar char="v"/>
            </a:pPr>
            <a:r>
              <a:rPr lang="ru-RU" dirty="0">
                <a:solidFill>
                  <a:schemeClr val="tx2">
                    <a:lumMod val="50000"/>
                  </a:schemeClr>
                </a:solidFill>
              </a:rPr>
              <a:t>В ходе выхода были выданы следующие рекомендации:</a:t>
            </a:r>
          </a:p>
          <a:p>
            <a:pPr marL="285750" indent="-285750" algn="just">
              <a:buFont typeface="Wingdings" panose="05000000000000000000" pitchFamily="2" charset="2"/>
              <a:buChar char="v"/>
            </a:pPr>
            <a:r>
              <a:rPr lang="ru-RU" dirty="0">
                <a:solidFill>
                  <a:schemeClr val="tx2">
                    <a:lumMod val="50000"/>
                  </a:schemeClr>
                </a:solidFill>
              </a:rPr>
              <a:t>Своевременно очищать проезды, проходы, а также проходы к рабочим местам и на рабочих местах строительных площадок, содержать в чистоте и порядке, не загромождать складируемыми материалами и строительными конструкциями.</a:t>
            </a:r>
          </a:p>
          <a:p>
            <a:pPr marL="285750" indent="-285750" algn="just">
              <a:buFont typeface="Wingdings" panose="05000000000000000000" pitchFamily="2" charset="2"/>
              <a:buChar char="v"/>
            </a:pPr>
            <a:r>
              <a:rPr lang="ru-RU" dirty="0">
                <a:solidFill>
                  <a:schemeClr val="tx2">
                    <a:lumMod val="50000"/>
                  </a:schemeClr>
                </a:solidFill>
              </a:rPr>
              <a:t>Не прислонять (опирать) строительные материалы и изделия к заборам, деревьям и элементам временных и капитальных сооружений.</a:t>
            </a:r>
          </a:p>
          <a:p>
            <a:pPr marL="285750" indent="-285750" algn="just">
              <a:buFont typeface="Wingdings" panose="05000000000000000000" pitchFamily="2" charset="2"/>
              <a:buChar char="v"/>
            </a:pPr>
            <a:r>
              <a:rPr lang="ru-RU" dirty="0">
                <a:solidFill>
                  <a:schemeClr val="tx2">
                    <a:lumMod val="50000"/>
                  </a:schemeClr>
                </a:solidFill>
              </a:rPr>
              <a:t>Сбор и временное хранение крупногабаритных отходов лома (металлолома) на территории строительного объекта осуществлять на обозначенных площадках, имеющих ограждение и твердое покрытие, или других специально оборудованных конструкциях.</a:t>
            </a:r>
          </a:p>
          <a:p>
            <a:pPr marL="285750" indent="-285750" algn="just">
              <a:buFont typeface="Wingdings" panose="05000000000000000000" pitchFamily="2" charset="2"/>
              <a:buChar char="v"/>
            </a:pPr>
            <a:r>
              <a:rPr lang="ru-RU" dirty="0">
                <a:solidFill>
                  <a:schemeClr val="tx2">
                    <a:lumMod val="50000"/>
                  </a:schemeClr>
                </a:solidFill>
              </a:rPr>
              <a:t>Нанести на все стеллажи надпись о предельно допустимой нагрузке.</a:t>
            </a:r>
          </a:p>
          <a:p>
            <a:pPr marL="285750" indent="-285750" algn="just">
              <a:buFont typeface="Wingdings" panose="05000000000000000000" pitchFamily="2" charset="2"/>
              <a:buChar char="v"/>
            </a:pPr>
            <a:r>
              <a:rPr lang="ru-RU" dirty="0">
                <a:solidFill>
                  <a:schemeClr val="tx2">
                    <a:lumMod val="50000"/>
                  </a:schemeClr>
                </a:solidFill>
              </a:rPr>
              <a:t>Не допускать работников к выполнению работ без применения ими необходимых средств индивидуальной защиты (спец обувь).</a:t>
            </a:r>
          </a:p>
          <a:p>
            <a:pPr marL="285750" indent="-285750" algn="just">
              <a:buFont typeface="Wingdings" panose="05000000000000000000" pitchFamily="2" charset="2"/>
              <a:buChar char="v"/>
            </a:pPr>
            <a:r>
              <a:rPr lang="ru-RU" dirty="0">
                <a:solidFill>
                  <a:schemeClr val="tx2">
                    <a:lumMod val="50000"/>
                  </a:schemeClr>
                </a:solidFill>
              </a:rPr>
              <a:t>Обеспечить устойчивость штабеля (пиломатериалов) при укладке грузов.</a:t>
            </a:r>
          </a:p>
          <a:p>
            <a:pPr marL="285750" indent="-285750" algn="just">
              <a:buFont typeface="Wingdings" panose="05000000000000000000" pitchFamily="2" charset="2"/>
              <a:buChar char="v"/>
            </a:pPr>
            <a:r>
              <a:rPr lang="ru-RU" dirty="0">
                <a:solidFill>
                  <a:schemeClr val="tx2">
                    <a:lumMod val="50000"/>
                  </a:schemeClr>
                </a:solidFill>
              </a:rPr>
              <a:t>Обеспечить работающих водой питьевого качества для санитарно-бытовых и питьевых целей.</a:t>
            </a:r>
          </a:p>
          <a:p>
            <a:pPr marL="285750" indent="-285750" algn="just">
              <a:buFont typeface="Wingdings" panose="05000000000000000000" pitchFamily="2" charset="2"/>
              <a:buChar char="v"/>
            </a:pPr>
            <a:r>
              <a:rPr lang="ru-RU" dirty="0">
                <a:solidFill>
                  <a:schemeClr val="tx2">
                    <a:lumMod val="50000"/>
                  </a:schemeClr>
                </a:solidFill>
              </a:rPr>
              <a:t>Обеспечить соблюдение мер защиты работников от переохлаждения при работе на открытой территории в холодный период года, в не отапливаемых помещениях путем эксплуатации помещений для обогрева</a:t>
            </a:r>
            <a:r>
              <a:rPr lang="ru-RU" dirty="0" smtClean="0">
                <a:solidFill>
                  <a:schemeClr val="tx2">
                    <a:lumMod val="50000"/>
                  </a:schemeClr>
                </a:solidFill>
              </a:rPr>
              <a:t>.</a:t>
            </a:r>
          </a:p>
          <a:p>
            <a:pPr marL="285750" indent="-285750" algn="just">
              <a:buFont typeface="Wingdings" panose="05000000000000000000" pitchFamily="2" charset="2"/>
              <a:buChar char="v"/>
            </a:pPr>
            <a:r>
              <a:rPr lang="ru-RU" dirty="0">
                <a:solidFill>
                  <a:schemeClr val="tx2">
                    <a:lumMod val="50000"/>
                  </a:schemeClr>
                </a:solidFill>
              </a:rPr>
              <a:t>Всю тару для хранения обеспечить бирками (ярлыками) с точным названием содержащегося в ней материала на всех производственных и складских  участках. </a:t>
            </a:r>
          </a:p>
          <a:p>
            <a:pPr marL="285750" indent="-285750" algn="just">
              <a:buFont typeface="Wingdings" panose="05000000000000000000" pitchFamily="2" charset="2"/>
              <a:buChar char="v"/>
            </a:pPr>
            <a:r>
              <a:rPr lang="ru-RU" dirty="0">
                <a:solidFill>
                  <a:schemeClr val="tx2">
                    <a:lumMod val="50000"/>
                  </a:schemeClr>
                </a:solidFill>
              </a:rPr>
              <a:t>Своевременно очищать территорию объекта от снега и льда с применением </a:t>
            </a:r>
            <a:r>
              <a:rPr lang="ru-RU" dirty="0" err="1">
                <a:solidFill>
                  <a:schemeClr val="tx2">
                    <a:lumMod val="50000"/>
                  </a:schemeClr>
                </a:solidFill>
              </a:rPr>
              <a:t>противогололедных</a:t>
            </a:r>
            <a:r>
              <a:rPr lang="ru-RU" dirty="0">
                <a:solidFill>
                  <a:schemeClr val="tx2">
                    <a:lumMod val="50000"/>
                  </a:schemeClr>
                </a:solidFill>
              </a:rPr>
              <a:t> материалов. </a:t>
            </a:r>
          </a:p>
          <a:p>
            <a:pPr marL="285750" indent="-285750" algn="just">
              <a:buFont typeface="Wingdings" panose="05000000000000000000" pitchFamily="2" charset="2"/>
              <a:buChar char="v"/>
            </a:pPr>
            <a:r>
              <a:rPr lang="ru-RU" dirty="0">
                <a:solidFill>
                  <a:schemeClr val="tx2">
                    <a:lumMod val="50000"/>
                  </a:schemeClr>
                </a:solidFill>
              </a:rPr>
              <a:t>Обеспечить содержание в чистоте территории.</a:t>
            </a:r>
          </a:p>
          <a:p>
            <a:endParaRPr lang="ru-RU" dirty="0"/>
          </a:p>
        </p:txBody>
      </p:sp>
      <p:sp>
        <p:nvSpPr>
          <p:cNvPr id="5" name="Номер слайда 4"/>
          <p:cNvSpPr>
            <a:spLocks noGrp="1"/>
          </p:cNvSpPr>
          <p:nvPr>
            <p:ph type="sldNum" sz="quarter" idx="12"/>
          </p:nvPr>
        </p:nvSpPr>
        <p:spPr/>
        <p:txBody>
          <a:bodyPr/>
          <a:lstStyle/>
          <a:p>
            <a:fld id="{9CC32250-64E8-449C-B42E-5F2E22226E31}" type="slidenum">
              <a:rPr lang="ru-RU" smtClean="0">
                <a:solidFill>
                  <a:prstClr val="black"/>
                </a:solidFill>
              </a:rPr>
              <a:pPr/>
              <a:t>16</a:t>
            </a:fld>
            <a:endParaRPr lang="ru-RU">
              <a:solidFill>
                <a:prstClr val="black"/>
              </a:solidFill>
            </a:endParaRPr>
          </a:p>
        </p:txBody>
      </p:sp>
    </p:spTree>
    <p:extLst>
      <p:ext uri="{BB962C8B-B14F-4D97-AF65-F5344CB8AC3E}">
        <p14:creationId xmlns:p14="http://schemas.microsoft.com/office/powerpoint/2010/main" val="2565117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116632"/>
            <a:ext cx="2675896" cy="4757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dirty="0"/>
          </a:p>
        </p:txBody>
      </p:sp>
      <p:sp>
        <p:nvSpPr>
          <p:cNvPr id="5" name="Номер слайда 4"/>
          <p:cNvSpPr>
            <a:spLocks noGrp="1"/>
          </p:cNvSpPr>
          <p:nvPr>
            <p:ph type="sldNum" sz="quarter" idx="12"/>
          </p:nvPr>
        </p:nvSpPr>
        <p:spPr/>
        <p:txBody>
          <a:bodyPr/>
          <a:lstStyle/>
          <a:p>
            <a:fld id="{9CC32250-64E8-449C-B42E-5F2E22226E31}" type="slidenum">
              <a:rPr lang="ru-RU" smtClean="0">
                <a:solidFill>
                  <a:prstClr val="black"/>
                </a:solidFill>
              </a:rPr>
              <a:pPr/>
              <a:t>17</a:t>
            </a:fld>
            <a:endParaRPr lang="ru-RU">
              <a:solidFill>
                <a:prstClr val="black"/>
              </a:solidFill>
            </a:endParaRPr>
          </a:p>
        </p:txBody>
      </p:sp>
      <p:pic>
        <p:nvPicPr>
          <p:cNvPr id="10242"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28663"/>
          <a:stretch/>
        </p:blipFill>
        <p:spPr bwMode="auto">
          <a:xfrm>
            <a:off x="0" y="-243408"/>
            <a:ext cx="3292376" cy="4175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402" b="20269"/>
          <a:stretch/>
        </p:blipFill>
        <p:spPr bwMode="auto">
          <a:xfrm>
            <a:off x="3116102" y="3792805"/>
            <a:ext cx="3361874" cy="3033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1423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CC32250-64E8-449C-B42E-5F2E22226E31}" type="slidenum">
              <a:rPr lang="ru-RU" smtClean="0">
                <a:solidFill>
                  <a:prstClr val="black"/>
                </a:solidFill>
              </a:rPr>
              <a:pPr/>
              <a:t>18</a:t>
            </a:fld>
            <a:endParaRPr lang="ru-RU">
              <a:solidFill>
                <a:prstClr val="black"/>
              </a:solidFill>
            </a:endParaRPr>
          </a:p>
        </p:txBody>
      </p:sp>
      <p:sp>
        <p:nvSpPr>
          <p:cNvPr id="3" name="TextBox 2"/>
          <p:cNvSpPr txBox="1"/>
          <p:nvPr/>
        </p:nvSpPr>
        <p:spPr>
          <a:xfrm>
            <a:off x="827584" y="627946"/>
            <a:ext cx="7128792" cy="784830"/>
          </a:xfrm>
          <a:prstGeom prst="rect">
            <a:avLst/>
          </a:prstGeom>
          <a:noFill/>
        </p:spPr>
        <p:txBody>
          <a:bodyPr wrap="square" rtlCol="0">
            <a:spAutoFit/>
          </a:bodyPr>
          <a:lstStyle/>
          <a:p>
            <a:pPr algn="ctr"/>
            <a:r>
              <a:rPr lang="ru-RU" sz="4500" i="1" dirty="0" smtClean="0"/>
              <a:t>Спасибо за внимание</a:t>
            </a:r>
            <a:endParaRPr lang="ru-RU" sz="4500" i="1" dirty="0"/>
          </a:p>
        </p:txBody>
      </p:sp>
      <p:sp>
        <p:nvSpPr>
          <p:cNvPr id="4" name="AutoShape 2" descr="https://webmail.minsk.gov.by/?_task=mail&amp;_framed=1&amp;_mbox=INBOX&amp;_uid=12255&amp;_part=3&amp;_action=get&amp;_extwin=1&amp;_mimewarning=1&amp;_embed=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700808"/>
            <a:ext cx="5715000"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27593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9" y="0"/>
            <a:ext cx="9182243"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0" y="116633"/>
            <a:ext cx="9144000" cy="3528392"/>
          </a:xfrm>
          <a:solidFill>
            <a:schemeClr val="bg1">
              <a:alpha val="66000"/>
            </a:schemeClr>
          </a:solidFill>
        </p:spPr>
        <p:txBody>
          <a:bodyPr/>
          <a:lstStyle/>
          <a:p>
            <a:pPr marL="17100" indent="0">
              <a:buNone/>
            </a:pPr>
            <a:r>
              <a:rPr lang="ru-RU" dirty="0" smtClean="0">
                <a:solidFill>
                  <a:schemeClr val="tx1"/>
                </a:solidFill>
              </a:rPr>
              <a:t>С 1 по 31 января прошел месячник безопасного труда в строительстве. </a:t>
            </a:r>
          </a:p>
          <a:p>
            <a:pPr marL="17100" indent="0">
              <a:buNone/>
            </a:pPr>
            <a:r>
              <a:rPr lang="ru-RU" dirty="0" smtClean="0">
                <a:solidFill>
                  <a:schemeClr val="tx1"/>
                </a:solidFill>
              </a:rPr>
              <a:t>В рамках месячника рабочей </a:t>
            </a:r>
            <a:r>
              <a:rPr lang="ru-RU" dirty="0">
                <a:solidFill>
                  <a:schemeClr val="tx1"/>
                </a:solidFill>
              </a:rPr>
              <a:t>мобильной группой по вопросам охраны труда при </a:t>
            </a:r>
            <a:r>
              <a:rPr lang="ru-RU" dirty="0" smtClean="0">
                <a:solidFill>
                  <a:schemeClr val="tx1"/>
                </a:solidFill>
              </a:rPr>
              <a:t>администрации Ленинского района </a:t>
            </a:r>
            <a:r>
              <a:rPr lang="ru-RU" dirty="0" err="1" smtClean="0">
                <a:solidFill>
                  <a:schemeClr val="tx1"/>
                </a:solidFill>
              </a:rPr>
              <a:t>г.Минска</a:t>
            </a:r>
            <a:r>
              <a:rPr lang="ru-RU" dirty="0" smtClean="0">
                <a:solidFill>
                  <a:schemeClr val="tx1"/>
                </a:solidFill>
              </a:rPr>
              <a:t> </a:t>
            </a:r>
            <a:r>
              <a:rPr lang="ru-RU" dirty="0">
                <a:solidFill>
                  <a:schemeClr val="tx1"/>
                </a:solidFill>
              </a:rPr>
              <a:t>проведен мониторинг соблюдения законодательства по вопросам охраны на 14 строительных объектах, выявлено 234 нарушений законодательства по вопросам охраны труда</a:t>
            </a:r>
          </a:p>
        </p:txBody>
      </p:sp>
      <p:sp>
        <p:nvSpPr>
          <p:cNvPr id="4" name="Номер слайда 3"/>
          <p:cNvSpPr>
            <a:spLocks noGrp="1"/>
          </p:cNvSpPr>
          <p:nvPr>
            <p:ph type="sldNum" sz="quarter" idx="12"/>
          </p:nvPr>
        </p:nvSpPr>
        <p:spPr/>
        <p:txBody>
          <a:bodyPr/>
          <a:lstStyle/>
          <a:p>
            <a:fld id="{9CC32250-64E8-449C-B42E-5F2E22226E31}" type="slidenum">
              <a:rPr lang="ru-RU" smtClean="0">
                <a:solidFill>
                  <a:prstClr val="black"/>
                </a:solidFill>
              </a:rPr>
              <a:pPr/>
              <a:t>2</a:t>
            </a:fld>
            <a:endParaRPr lang="ru-RU">
              <a:solidFill>
                <a:prstClr val="black"/>
              </a:solidFill>
            </a:endParaRPr>
          </a:p>
        </p:txBody>
      </p:sp>
    </p:spTree>
    <p:extLst>
      <p:ext uri="{BB962C8B-B14F-4D97-AF65-F5344CB8AC3E}">
        <p14:creationId xmlns:p14="http://schemas.microsoft.com/office/powerpoint/2010/main" val="4141133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456" y="1124744"/>
            <a:ext cx="9134544" cy="3240360"/>
          </a:xfrm>
        </p:spPr>
        <p:txBody>
          <a:bodyPr/>
          <a:lstStyle/>
          <a:p>
            <a:r>
              <a:rPr lang="ru-RU" sz="3200" dirty="0"/>
              <a:t>Мобильная группа </a:t>
            </a:r>
            <a:r>
              <a:rPr lang="ru-RU" sz="3200" dirty="0" smtClean="0"/>
              <a:t>на строительном объекте   </a:t>
            </a:r>
            <a:br>
              <a:rPr lang="ru-RU" sz="3200" dirty="0" smtClean="0"/>
            </a:br>
            <a:r>
              <a:rPr lang="ru-RU" sz="3200" dirty="0">
                <a:effectLst/>
              </a:rPr>
              <a:t>«Реконструкция территории по </a:t>
            </a:r>
            <a:r>
              <a:rPr lang="ru-RU" sz="3200" dirty="0" err="1">
                <a:effectLst/>
              </a:rPr>
              <a:t>пр</a:t>
            </a:r>
            <a:r>
              <a:rPr lang="ru-RU" sz="3200" dirty="0">
                <a:effectLst/>
              </a:rPr>
              <a:t>-ту Партизанскому, 8 в </a:t>
            </a:r>
            <a:r>
              <a:rPr lang="ru-RU" sz="3200" dirty="0" err="1">
                <a:effectLst/>
              </a:rPr>
              <a:t>г.Минске</a:t>
            </a:r>
            <a:r>
              <a:rPr lang="ru-RU" sz="3200" dirty="0" smtClean="0">
                <a:effectLst/>
              </a:rPr>
              <a:t>». </a:t>
            </a:r>
            <a:br>
              <a:rPr lang="ru-RU" sz="3200" dirty="0" smtClean="0">
                <a:effectLst/>
              </a:rPr>
            </a:br>
            <a:r>
              <a:rPr lang="ru-RU" sz="3200" dirty="0" smtClean="0">
                <a:effectLst/>
              </a:rPr>
              <a:t>ОАО «Стройтрест №35»</a:t>
            </a:r>
            <a:br>
              <a:rPr lang="ru-RU" sz="3200" dirty="0" smtClean="0">
                <a:effectLst/>
              </a:rPr>
            </a:br>
            <a:r>
              <a:rPr lang="ru-RU" sz="3200" dirty="0" smtClean="0">
                <a:effectLst/>
              </a:rPr>
              <a:t> </a:t>
            </a:r>
            <a:endParaRPr lang="ru-RU" sz="3200" dirty="0"/>
          </a:p>
        </p:txBody>
      </p:sp>
      <p:sp>
        <p:nvSpPr>
          <p:cNvPr id="5" name="Номер слайда 4"/>
          <p:cNvSpPr>
            <a:spLocks noGrp="1"/>
          </p:cNvSpPr>
          <p:nvPr>
            <p:ph type="sldNum" sz="quarter" idx="12"/>
          </p:nvPr>
        </p:nvSpPr>
        <p:spPr/>
        <p:txBody>
          <a:bodyPr/>
          <a:lstStyle/>
          <a:p>
            <a:fld id="{9CC32250-64E8-449C-B42E-5F2E22226E31}" type="slidenum">
              <a:rPr lang="ru-RU" smtClean="0">
                <a:solidFill>
                  <a:prstClr val="black"/>
                </a:solidFill>
              </a:rPr>
              <a:pPr/>
              <a:t>3</a:t>
            </a:fld>
            <a:endParaRPr lang="ru-RU">
              <a:solidFill>
                <a:prstClr val="black"/>
              </a:solidFill>
            </a:endParaRPr>
          </a:p>
        </p:txBody>
      </p:sp>
      <p:sp>
        <p:nvSpPr>
          <p:cNvPr id="7" name="AutoShape 4" descr="https://webmail.minsk.gov.by/?_task=mail&amp;_framed=1&amp;_mbox=INBOX&amp;_uid=12255&amp;_part=3&amp;_action=get&amp;_extwin=1&amp;_mimewarning=1&amp;_embed=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6" descr="https://webmail.minsk.gov.by/?_task=mail&amp;_framed=1&amp;_mbox=INBOX&amp;_uid=12255&amp;_part=3&amp;_action=get&amp;_extwin=1&amp;_mimewarning=1&amp;_embed=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40144877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0" y="0"/>
            <a:ext cx="9144000" cy="6669360"/>
          </a:xfrm>
        </p:spPr>
        <p:txBody>
          <a:bodyPr>
            <a:normAutofit fontScale="70000" lnSpcReduction="20000"/>
          </a:bodyPr>
          <a:lstStyle/>
          <a:p>
            <a:r>
              <a:rPr lang="ru-RU" sz="1500" dirty="0" smtClean="0">
                <a:solidFill>
                  <a:schemeClr val="tx1"/>
                </a:solidFill>
              </a:rPr>
              <a:t>В ходе выхода были выданы следующие рекомендации:</a:t>
            </a:r>
          </a:p>
          <a:p>
            <a:endParaRPr lang="ru-RU" sz="1500" dirty="0" smtClean="0">
              <a:solidFill>
                <a:schemeClr val="tx1"/>
              </a:solidFill>
            </a:endParaRPr>
          </a:p>
          <a:p>
            <a:pPr marL="285750" indent="-285750" algn="just">
              <a:buFont typeface="Arial" panose="020B0604020202020204" pitchFamily="34" charset="0"/>
              <a:buChar char="•"/>
            </a:pPr>
            <a:r>
              <a:rPr lang="ru-RU" dirty="0" smtClean="0"/>
              <a:t> </a:t>
            </a:r>
            <a:r>
              <a:rPr lang="ru-RU" dirty="0">
                <a:solidFill>
                  <a:schemeClr val="tx1"/>
                </a:solidFill>
              </a:rPr>
              <a:t>Проезды, проходы, а также проходы к рабочим местам и на рабочих местах содержать в чистоте и порядке, очищать от мусора, не загромождать складируемыми материалами и строительными </a:t>
            </a:r>
            <a:r>
              <a:rPr lang="ru-RU" dirty="0" smtClean="0">
                <a:solidFill>
                  <a:schemeClr val="tx1"/>
                </a:solidFill>
              </a:rPr>
              <a:t>конструкциями. Своевременно </a:t>
            </a:r>
            <a:r>
              <a:rPr lang="ru-RU" dirty="0">
                <a:solidFill>
                  <a:schemeClr val="tx1"/>
                </a:solidFill>
              </a:rPr>
              <a:t>очищать территорию объекта от снега и льда с применением </a:t>
            </a:r>
            <a:r>
              <a:rPr lang="ru-RU" dirty="0" err="1">
                <a:solidFill>
                  <a:schemeClr val="tx1"/>
                </a:solidFill>
              </a:rPr>
              <a:t>противогололедных</a:t>
            </a:r>
            <a:r>
              <a:rPr lang="ru-RU" dirty="0">
                <a:solidFill>
                  <a:schemeClr val="tx1"/>
                </a:solidFill>
              </a:rPr>
              <a:t> материалов. </a:t>
            </a:r>
          </a:p>
          <a:p>
            <a:pPr marL="285750" indent="-285750" algn="just">
              <a:buFont typeface="Arial" panose="020B0604020202020204" pitchFamily="34" charset="0"/>
              <a:buChar char="•"/>
            </a:pPr>
            <a:r>
              <a:rPr lang="ru-RU" i="1" dirty="0">
                <a:solidFill>
                  <a:schemeClr val="tx1"/>
                </a:solidFill>
              </a:rPr>
              <a:t>Строительные</a:t>
            </a:r>
            <a:r>
              <a:rPr lang="ru-RU" b="1" i="1" dirty="0">
                <a:solidFill>
                  <a:schemeClr val="tx1"/>
                </a:solidFill>
              </a:rPr>
              <a:t> </a:t>
            </a:r>
            <a:r>
              <a:rPr lang="ru-RU" i="1" dirty="0">
                <a:solidFill>
                  <a:schemeClr val="tx1"/>
                </a:solidFill>
              </a:rPr>
              <a:t>площадки и участки работ на территории объекта во избежание доступа посторонних лиц должны быть ограждены. </a:t>
            </a:r>
            <a:endParaRPr lang="ru-RU" dirty="0">
              <a:solidFill>
                <a:schemeClr val="tx1"/>
              </a:solidFill>
            </a:endParaRPr>
          </a:p>
          <a:p>
            <a:pPr marL="285750" indent="-285750" algn="just">
              <a:buFont typeface="Arial" panose="020B0604020202020204" pitchFamily="34" charset="0"/>
              <a:buChar char="•"/>
            </a:pPr>
            <a:r>
              <a:rPr lang="ru-RU" dirty="0">
                <a:solidFill>
                  <a:schemeClr val="tx1"/>
                </a:solidFill>
              </a:rPr>
              <a:t>Средства </a:t>
            </a:r>
            <a:r>
              <a:rPr lang="ru-RU" dirty="0" err="1">
                <a:solidFill>
                  <a:schemeClr val="tx1"/>
                </a:solidFill>
              </a:rPr>
              <a:t>подмащивания</a:t>
            </a:r>
            <a:r>
              <a:rPr lang="ru-RU" dirty="0">
                <a:solidFill>
                  <a:schemeClr val="tx1"/>
                </a:solidFill>
              </a:rPr>
              <a:t>, рабочий настил которых расположен на высоте 1,3м и более от поверхности земли, должны быть оборудованы перильными и бортовыми ограждениями.</a:t>
            </a:r>
          </a:p>
          <a:p>
            <a:pPr marL="285750" indent="-285750" algn="just">
              <a:buFont typeface="Arial" panose="020B0604020202020204" pitchFamily="34" charset="0"/>
              <a:buChar char="•"/>
            </a:pPr>
            <a:r>
              <a:rPr lang="ru-RU" dirty="0">
                <a:solidFill>
                  <a:schemeClr val="tx1"/>
                </a:solidFill>
              </a:rPr>
              <a:t>Разводка временных электросетей напряжением до 1000 В, используемых при электроснабжении объектов строительства, должна выполняться  изолированными проводами или кабелями на опорах или конструкциях, рассчитанных на механическую прочность при прокладке по ним проводов и кабелей, на высоте над уровнем земли, пола, настила не менее 2,5 м над рабочими местами, не менее 3,5 м над проходами и не менее 6 м над проездами. </a:t>
            </a:r>
          </a:p>
          <a:p>
            <a:pPr marL="285750" indent="-285750" algn="just">
              <a:buFont typeface="Arial" panose="020B0604020202020204" pitchFamily="34" charset="0"/>
              <a:buChar char="•"/>
            </a:pPr>
            <a:r>
              <a:rPr lang="ru-RU" dirty="0">
                <a:solidFill>
                  <a:schemeClr val="tx1"/>
                </a:solidFill>
              </a:rPr>
              <a:t>Не допускать загромождения складских помещений.  </a:t>
            </a:r>
          </a:p>
          <a:p>
            <a:pPr marL="285750" indent="-285750" algn="just">
              <a:buFont typeface="Arial" panose="020B0604020202020204" pitchFamily="34" charset="0"/>
              <a:buChar char="•"/>
            </a:pPr>
            <a:r>
              <a:rPr lang="ru-RU" dirty="0">
                <a:solidFill>
                  <a:schemeClr val="tx1"/>
                </a:solidFill>
              </a:rPr>
              <a:t>На границах зон постоянно действующих опасных производственных факторов установить защитные ограждения, а на границах зон потенциально опасных производственных факторов - сигнальные ограждения и знаки безопасности в соответствии с обязательными требованиями технических нормативных правовых актов в области технического нормирования и стандартизации.</a:t>
            </a:r>
          </a:p>
          <a:p>
            <a:pPr marL="285750" indent="-285750" algn="just">
              <a:buFont typeface="Arial" panose="020B0604020202020204" pitchFamily="34" charset="0"/>
              <a:buChar char="•"/>
            </a:pPr>
            <a:r>
              <a:rPr lang="ru-RU" dirty="0">
                <a:solidFill>
                  <a:schemeClr val="tx1"/>
                </a:solidFill>
              </a:rPr>
              <a:t>Все лица, находящиеся на строительной площадке, обязаны носить каски защитные, застегнутые на подбородочные ремни. </a:t>
            </a:r>
          </a:p>
          <a:p>
            <a:pPr marL="285750" indent="-285750" algn="just">
              <a:buFont typeface="Arial" panose="020B0604020202020204" pitchFamily="34" charset="0"/>
              <a:buChar char="•"/>
            </a:pPr>
            <a:r>
              <a:rPr lang="ru-RU" dirty="0">
                <a:solidFill>
                  <a:schemeClr val="tx1"/>
                </a:solidFill>
              </a:rPr>
              <a:t>Колодцы, траншеи, шурфы и другие выемки при прокладке инженерных сетей должны быть закрыты крышками, щитами и ограждены.</a:t>
            </a:r>
          </a:p>
          <a:p>
            <a:pPr marL="285750" indent="-285750" algn="just">
              <a:buFont typeface="Arial" panose="020B0604020202020204" pitchFamily="34" charset="0"/>
              <a:buChar char="•"/>
            </a:pPr>
            <a:r>
              <a:rPr lang="ru-RU" dirty="0">
                <a:solidFill>
                  <a:schemeClr val="tx1"/>
                </a:solidFill>
              </a:rPr>
              <a:t>Строительные материалы размещать на выровненных площадках, принимая меры против самопроизвольного смещения, просадки, осыпания и раскатывания складируемых материалов</a:t>
            </a:r>
            <a:r>
              <a:rPr lang="ru-RU" dirty="0" smtClean="0">
                <a:solidFill>
                  <a:schemeClr val="tx1"/>
                </a:solidFill>
              </a:rPr>
              <a:t>.</a:t>
            </a:r>
          </a:p>
          <a:p>
            <a:pPr marL="285750" indent="-285750" algn="just">
              <a:buFont typeface="Arial" panose="020B0604020202020204" pitchFamily="34" charset="0"/>
              <a:buChar char="•"/>
            </a:pPr>
            <a:r>
              <a:rPr lang="ru-RU" dirty="0">
                <a:solidFill>
                  <a:schemeClr val="tx1"/>
                </a:solidFill>
              </a:rPr>
              <a:t>Обеспечить территорию строительного объекта специально оборудованными и обозначенными участками (площадками) для хранения материалов, изделий, деталей, оборудования и иных материальных ценностей.</a:t>
            </a:r>
          </a:p>
          <a:p>
            <a:pPr marL="285750" indent="-285750" algn="just">
              <a:buFont typeface="Arial" panose="020B0604020202020204" pitchFamily="34" charset="0"/>
              <a:buChar char="•"/>
            </a:pPr>
            <a:r>
              <a:rPr lang="ru-RU" dirty="0">
                <a:solidFill>
                  <a:schemeClr val="tx1"/>
                </a:solidFill>
              </a:rPr>
              <a:t>У входа в санитарно-бытовые помещения оборудовать  устройства для очистки обуви.</a:t>
            </a:r>
          </a:p>
          <a:p>
            <a:pPr marL="285750" indent="-285750" algn="just">
              <a:buFont typeface="Arial" panose="020B0604020202020204" pitchFamily="34" charset="0"/>
              <a:buChar char="•"/>
            </a:pPr>
            <a:r>
              <a:rPr lang="ru-RU" dirty="0">
                <a:solidFill>
                  <a:schemeClr val="tx1"/>
                </a:solidFill>
              </a:rPr>
              <a:t>Биотуалеты содержать в чистоте.</a:t>
            </a:r>
          </a:p>
          <a:p>
            <a:pPr marL="285750" indent="-285750" algn="just">
              <a:buFont typeface="Arial" panose="020B0604020202020204" pitchFamily="34" charset="0"/>
              <a:buChar char="•"/>
            </a:pPr>
            <a:r>
              <a:rPr lang="ru-RU" dirty="0">
                <a:solidFill>
                  <a:schemeClr val="tx1"/>
                </a:solidFill>
              </a:rPr>
              <a:t>Выдать под роспись инструкции по безопасному ведению работ для стропальщиков и машинистов, включающие в себя требования эксплуатационной документации изготовителя грузоподъемных кранов</a:t>
            </a:r>
          </a:p>
          <a:p>
            <a:pPr marL="285750" indent="-285750" algn="just">
              <a:buFont typeface="Arial" panose="020B0604020202020204" pitchFamily="34" charset="0"/>
              <a:buChar char="•"/>
            </a:pPr>
            <a:r>
              <a:rPr lang="ru-RU" dirty="0" smtClean="0">
                <a:solidFill>
                  <a:schemeClr val="tx1"/>
                </a:solidFill>
              </a:rPr>
              <a:t>В </a:t>
            </a:r>
            <a:r>
              <a:rPr lang="ru-RU" dirty="0">
                <a:solidFill>
                  <a:schemeClr val="tx1"/>
                </a:solidFill>
              </a:rPr>
              <a:t>вахтовый журнал внести записи результатов осмотра грузоподъемного крана лицом, ответственным за содержание грузоподъемного крана в исправном состоянии. </a:t>
            </a:r>
          </a:p>
          <a:p>
            <a:pPr marL="285750" indent="-285750" algn="just">
              <a:buFont typeface="Arial" panose="020B0604020202020204" pitchFamily="34" charset="0"/>
              <a:buChar char="•"/>
            </a:pPr>
            <a:endParaRPr lang="ru-RU" dirty="0"/>
          </a:p>
          <a:p>
            <a:endParaRPr lang="ru-RU" dirty="0" smtClean="0"/>
          </a:p>
          <a:p>
            <a:endParaRPr lang="ru-RU" dirty="0"/>
          </a:p>
        </p:txBody>
      </p:sp>
      <p:sp>
        <p:nvSpPr>
          <p:cNvPr id="5" name="Номер слайда 4"/>
          <p:cNvSpPr>
            <a:spLocks noGrp="1"/>
          </p:cNvSpPr>
          <p:nvPr>
            <p:ph type="sldNum" sz="quarter" idx="12"/>
          </p:nvPr>
        </p:nvSpPr>
        <p:spPr/>
        <p:txBody>
          <a:bodyPr/>
          <a:lstStyle/>
          <a:p>
            <a:fld id="{9CC32250-64E8-449C-B42E-5F2E22226E31}" type="slidenum">
              <a:rPr lang="ru-RU" smtClean="0">
                <a:solidFill>
                  <a:prstClr val="black"/>
                </a:solidFill>
              </a:rPr>
              <a:pPr/>
              <a:t>4</a:t>
            </a:fld>
            <a:endParaRPr lang="ru-RU">
              <a:solidFill>
                <a:prstClr val="black"/>
              </a:solidFill>
            </a:endParaRPr>
          </a:p>
        </p:txBody>
      </p:sp>
    </p:spTree>
    <p:extLst>
      <p:ext uri="{BB962C8B-B14F-4D97-AF65-F5344CB8AC3E}">
        <p14:creationId xmlns:p14="http://schemas.microsoft.com/office/powerpoint/2010/main" val="40741482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9CC32250-64E8-449C-B42E-5F2E22226E31}" type="slidenum">
              <a:rPr lang="ru-RU" smtClean="0">
                <a:solidFill>
                  <a:prstClr val="black"/>
                </a:solidFill>
              </a:rPr>
              <a:pPr/>
              <a:t>5</a:t>
            </a:fld>
            <a:endParaRPr lang="ru-RU">
              <a:solidFill>
                <a:prstClr val="black"/>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5836" y="188641"/>
            <a:ext cx="3632404" cy="286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2103"/>
          <a:stretch/>
        </p:blipFill>
        <p:spPr bwMode="auto">
          <a:xfrm>
            <a:off x="5142498" y="3789040"/>
            <a:ext cx="4035742"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0608" y="3573016"/>
            <a:ext cx="4995862" cy="3287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702" r="13888"/>
          <a:stretch/>
        </p:blipFill>
        <p:spPr bwMode="auto">
          <a:xfrm>
            <a:off x="0" y="155745"/>
            <a:ext cx="4976220" cy="290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44377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4" name="Текст 3"/>
          <p:cNvSpPr>
            <a:spLocks noGrp="1"/>
          </p:cNvSpPr>
          <p:nvPr>
            <p:ph type="body" sz="half" idx="2"/>
          </p:nvPr>
        </p:nvSpPr>
        <p:spPr/>
        <p:txBody>
          <a:bodyPr/>
          <a:lstStyle/>
          <a:p>
            <a:endParaRPr lang="ru-RU" dirty="0"/>
          </a:p>
        </p:txBody>
      </p:sp>
      <p:sp>
        <p:nvSpPr>
          <p:cNvPr id="5" name="Номер слайда 4"/>
          <p:cNvSpPr>
            <a:spLocks noGrp="1"/>
          </p:cNvSpPr>
          <p:nvPr>
            <p:ph type="sldNum" sz="quarter" idx="12"/>
          </p:nvPr>
        </p:nvSpPr>
        <p:spPr/>
        <p:txBody>
          <a:bodyPr/>
          <a:lstStyle/>
          <a:p>
            <a:fld id="{9CC32250-64E8-449C-B42E-5F2E22226E31}" type="slidenum">
              <a:rPr lang="ru-RU" smtClean="0">
                <a:solidFill>
                  <a:prstClr val="black"/>
                </a:solidFill>
              </a:rPr>
              <a:pPr/>
              <a:t>6</a:t>
            </a:fld>
            <a:endParaRPr lang="ru-RU">
              <a:solidFill>
                <a:prstClr val="black"/>
              </a:solidFill>
            </a:endParaRPr>
          </a:p>
        </p:txBody>
      </p:sp>
      <p:pic>
        <p:nvPicPr>
          <p:cNvPr id="4098"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0366" t="15302" r="-263" b="36442"/>
          <a:stretch/>
        </p:blipFill>
        <p:spPr bwMode="auto">
          <a:xfrm>
            <a:off x="4232" y="4192"/>
            <a:ext cx="280199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596" r="19549" b="33555"/>
          <a:stretch/>
        </p:blipFill>
        <p:spPr bwMode="auto">
          <a:xfrm>
            <a:off x="6161767" y="3228666"/>
            <a:ext cx="2996154" cy="3424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6224" y="1556792"/>
            <a:ext cx="3341622" cy="5130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1281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4" name="Текст 3"/>
          <p:cNvSpPr>
            <a:spLocks noGrp="1"/>
          </p:cNvSpPr>
          <p:nvPr>
            <p:ph type="body" sz="half" idx="2"/>
          </p:nvPr>
        </p:nvSpPr>
        <p:spPr/>
        <p:txBody>
          <a:bodyPr/>
          <a:lstStyle/>
          <a:p>
            <a:endParaRPr lang="ru-RU" dirty="0"/>
          </a:p>
        </p:txBody>
      </p:sp>
      <p:sp>
        <p:nvSpPr>
          <p:cNvPr id="5" name="Номер слайда 4"/>
          <p:cNvSpPr>
            <a:spLocks noGrp="1"/>
          </p:cNvSpPr>
          <p:nvPr>
            <p:ph type="sldNum" sz="quarter" idx="12"/>
          </p:nvPr>
        </p:nvSpPr>
        <p:spPr/>
        <p:txBody>
          <a:bodyPr/>
          <a:lstStyle/>
          <a:p>
            <a:fld id="{9CC32250-64E8-449C-B42E-5F2E22226E31}" type="slidenum">
              <a:rPr lang="ru-RU" smtClean="0">
                <a:solidFill>
                  <a:prstClr val="black"/>
                </a:solidFill>
              </a:rPr>
              <a:pPr/>
              <a:t>7</a:t>
            </a:fld>
            <a:endParaRPr lang="ru-RU">
              <a:solidFill>
                <a:prstClr val="black"/>
              </a:solidFill>
            </a:endParaRPr>
          </a:p>
        </p:txBody>
      </p:sp>
      <p:pic>
        <p:nvPicPr>
          <p:cNvPr id="5122"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9168" b="35179"/>
          <a:stretch/>
        </p:blipFill>
        <p:spPr bwMode="auto">
          <a:xfrm>
            <a:off x="0" y="3465366"/>
            <a:ext cx="3779912" cy="306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871"/>
          <a:stretch/>
        </p:blipFill>
        <p:spPr bwMode="auto">
          <a:xfrm>
            <a:off x="1187624" y="0"/>
            <a:ext cx="5991344"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3629"/>
          <a:stretch/>
        </p:blipFill>
        <p:spPr bwMode="auto">
          <a:xfrm>
            <a:off x="4860033" y="3463920"/>
            <a:ext cx="4283968" cy="316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4500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836712"/>
            <a:ext cx="8807896" cy="2708920"/>
          </a:xfrm>
        </p:spPr>
        <p:txBody>
          <a:bodyPr/>
          <a:lstStyle/>
          <a:p>
            <a:r>
              <a:rPr lang="ru-RU" b="1" dirty="0">
                <a:solidFill>
                  <a:schemeClr val="accent6">
                    <a:lumMod val="50000"/>
                  </a:schemeClr>
                </a:solidFill>
                <a:effectLst/>
              </a:rPr>
              <a:t>Мобильная группа в</a:t>
            </a:r>
            <a:br>
              <a:rPr lang="ru-RU" b="1" dirty="0">
                <a:solidFill>
                  <a:schemeClr val="accent6">
                    <a:lumMod val="50000"/>
                  </a:schemeClr>
                </a:solidFill>
                <a:effectLst/>
              </a:rPr>
            </a:br>
            <a:r>
              <a:rPr lang="ru-RU" b="1" dirty="0">
                <a:solidFill>
                  <a:schemeClr val="accent6">
                    <a:lumMod val="50000"/>
                  </a:schemeClr>
                </a:solidFill>
                <a:effectLst/>
              </a:rPr>
              <a:t> «Модернизация здания административно-хозяйственного по адресу: </a:t>
            </a:r>
            <a:r>
              <a:rPr lang="ru-RU" b="1" dirty="0" smtClean="0">
                <a:solidFill>
                  <a:schemeClr val="accent6">
                    <a:lumMod val="50000"/>
                  </a:schemeClr>
                </a:solidFill>
                <a:effectLst/>
              </a:rPr>
              <a:t/>
            </a:r>
            <a:br>
              <a:rPr lang="ru-RU" b="1" dirty="0" smtClean="0">
                <a:solidFill>
                  <a:schemeClr val="accent6">
                    <a:lumMod val="50000"/>
                  </a:schemeClr>
                </a:solidFill>
                <a:effectLst/>
              </a:rPr>
            </a:br>
            <a:r>
              <a:rPr lang="ru-RU" b="1" dirty="0" smtClean="0">
                <a:solidFill>
                  <a:schemeClr val="accent6">
                    <a:lumMod val="50000"/>
                  </a:schemeClr>
                </a:solidFill>
                <a:effectLst/>
              </a:rPr>
              <a:t>г</a:t>
            </a:r>
            <a:r>
              <a:rPr lang="ru-RU" b="1" dirty="0">
                <a:solidFill>
                  <a:schemeClr val="accent6">
                    <a:lumMod val="50000"/>
                  </a:schemeClr>
                </a:solidFill>
                <a:effectLst/>
              </a:rPr>
              <a:t>. Минск, ул. Маяковского, 1</a:t>
            </a:r>
            <a:r>
              <a:rPr lang="ru-RU" b="1" dirty="0" smtClean="0">
                <a:solidFill>
                  <a:schemeClr val="accent6">
                    <a:lumMod val="50000"/>
                  </a:schemeClr>
                </a:solidFill>
                <a:effectLst/>
              </a:rPr>
              <a:t>»</a:t>
            </a:r>
            <a:br>
              <a:rPr lang="ru-RU" b="1" dirty="0" smtClean="0">
                <a:solidFill>
                  <a:schemeClr val="accent6">
                    <a:lumMod val="50000"/>
                  </a:schemeClr>
                </a:solidFill>
                <a:effectLst/>
              </a:rPr>
            </a:br>
            <a:r>
              <a:rPr lang="ru-RU" b="1" dirty="0" smtClean="0">
                <a:solidFill>
                  <a:schemeClr val="accent6">
                    <a:lumMod val="50000"/>
                  </a:schemeClr>
                </a:solidFill>
                <a:effectLst/>
              </a:rPr>
              <a:t>ООО «СМУ </a:t>
            </a:r>
            <a:r>
              <a:rPr lang="ru-RU" b="1" dirty="0" err="1" smtClean="0">
                <a:solidFill>
                  <a:schemeClr val="accent6">
                    <a:lumMod val="50000"/>
                  </a:schemeClr>
                </a:solidFill>
                <a:effectLst/>
              </a:rPr>
              <a:t>Раннбилдинг</a:t>
            </a:r>
            <a:r>
              <a:rPr lang="ru-RU" b="1" dirty="0" smtClean="0">
                <a:solidFill>
                  <a:schemeClr val="accent6">
                    <a:lumMod val="50000"/>
                  </a:schemeClr>
                </a:solidFill>
                <a:effectLst/>
              </a:rPr>
              <a:t>»</a:t>
            </a:r>
            <a:br>
              <a:rPr lang="ru-RU" b="1" dirty="0" smtClean="0">
                <a:solidFill>
                  <a:schemeClr val="accent6">
                    <a:lumMod val="50000"/>
                  </a:schemeClr>
                </a:solidFill>
                <a:effectLst/>
              </a:rPr>
            </a:br>
            <a:endParaRPr lang="ru-RU" b="1" dirty="0">
              <a:solidFill>
                <a:schemeClr val="accent6">
                  <a:lumMod val="50000"/>
                </a:schemeClr>
              </a:solidFill>
              <a:effectLst/>
            </a:endParaRPr>
          </a:p>
        </p:txBody>
      </p:sp>
      <p:sp>
        <p:nvSpPr>
          <p:cNvPr id="5" name="Номер слайда 4"/>
          <p:cNvSpPr>
            <a:spLocks noGrp="1"/>
          </p:cNvSpPr>
          <p:nvPr>
            <p:ph type="sldNum" sz="quarter" idx="12"/>
          </p:nvPr>
        </p:nvSpPr>
        <p:spPr/>
        <p:txBody>
          <a:bodyPr/>
          <a:lstStyle/>
          <a:p>
            <a:fld id="{9CC32250-64E8-449C-B42E-5F2E22226E31}" type="slidenum">
              <a:rPr lang="ru-RU" smtClean="0">
                <a:solidFill>
                  <a:prstClr val="black"/>
                </a:solidFill>
              </a:rPr>
              <a:pPr/>
              <a:t>8</a:t>
            </a:fld>
            <a:endParaRPr lang="ru-RU">
              <a:solidFill>
                <a:prstClr val="black"/>
              </a:solidFill>
            </a:endParaRPr>
          </a:p>
        </p:txBody>
      </p:sp>
      <p:sp>
        <p:nvSpPr>
          <p:cNvPr id="3" name="Текст 2"/>
          <p:cNvSpPr>
            <a:spLocks noGrp="1"/>
          </p:cNvSpPr>
          <p:nvPr>
            <p:ph type="body" sz="half" idx="2"/>
          </p:nvPr>
        </p:nvSpPr>
        <p:spPr/>
        <p:txBody>
          <a:bodyPr/>
          <a:lstStyle/>
          <a:p>
            <a:endParaRPr lang="ru-RU" dirty="0"/>
          </a:p>
        </p:txBody>
      </p:sp>
    </p:spTree>
    <p:extLst>
      <p:ext uri="{BB962C8B-B14F-4D97-AF65-F5344CB8AC3E}">
        <p14:creationId xmlns:p14="http://schemas.microsoft.com/office/powerpoint/2010/main" val="13504942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0"/>
            <a:ext cx="9144000" cy="6525344"/>
          </a:xfrm>
        </p:spPr>
        <p:txBody>
          <a:bodyPr>
            <a:normAutofit fontScale="62500" lnSpcReduction="20000"/>
          </a:bodyPr>
          <a:lstStyle/>
          <a:p>
            <a:pPr marL="0" indent="0">
              <a:buNone/>
            </a:pPr>
            <a:r>
              <a:rPr lang="ru-RU" dirty="0">
                <a:solidFill>
                  <a:schemeClr val="tx1"/>
                </a:solidFill>
              </a:rPr>
              <a:t>В ходе выхода были выданы следующие </a:t>
            </a:r>
            <a:r>
              <a:rPr lang="ru-RU" dirty="0" smtClean="0">
                <a:solidFill>
                  <a:schemeClr val="tx1"/>
                </a:solidFill>
              </a:rPr>
              <a:t>рекомендации:</a:t>
            </a:r>
          </a:p>
          <a:p>
            <a:pPr marL="0" indent="0">
              <a:buNone/>
            </a:pPr>
            <a:endParaRPr lang="ru-RU" dirty="0">
              <a:solidFill>
                <a:schemeClr val="tx1"/>
              </a:solidFill>
            </a:endParaRPr>
          </a:p>
          <a:p>
            <a:r>
              <a:rPr lang="ru-RU" dirty="0"/>
              <a:t>Своевременно очищать настилы строительных люлек в зимнее время от снега и наледи.</a:t>
            </a:r>
          </a:p>
          <a:p>
            <a:r>
              <a:rPr lang="ru-RU" dirty="0"/>
              <a:t>Обозначить знаками и предупредительной надписью "Опасная зона! Вход запрещен" опасную зону при эксплуатации строительных подъемников.</a:t>
            </a:r>
          </a:p>
          <a:p>
            <a:r>
              <a:rPr lang="ru-RU" dirty="0"/>
              <a:t>Оборудовать леса, рабочий настил которых расположен на высоте более 1,3 от поверхности земли, бортовым ограждением.</a:t>
            </a:r>
          </a:p>
          <a:p>
            <a:r>
              <a:rPr lang="ru-RU" dirty="0"/>
              <a:t>Оборудовать в полной мере леса надежно скрепленными с ними лестницами или пандусами, обеспечивающими безопасные пути входа работников на леса и схода с них.</a:t>
            </a:r>
          </a:p>
          <a:p>
            <a:r>
              <a:rPr lang="ru-RU" dirty="0"/>
              <a:t>Обеспечить наличие настилов на лесах, поверхность которых имеет зазоры между элементами не более 5 мм.</a:t>
            </a:r>
          </a:p>
          <a:p>
            <a:r>
              <a:rPr lang="ru-RU" dirty="0"/>
              <a:t>Исключить </a:t>
            </a:r>
            <a:r>
              <a:rPr lang="ru-RU" dirty="0" err="1"/>
              <a:t>прислонение</a:t>
            </a:r>
            <a:r>
              <a:rPr lang="ru-RU" dirty="0"/>
              <a:t> (</a:t>
            </a:r>
            <a:r>
              <a:rPr lang="ru-RU" dirty="0" err="1"/>
              <a:t>опирание</a:t>
            </a:r>
            <a:r>
              <a:rPr lang="ru-RU" dirty="0"/>
              <a:t>) строительных материалов и изделий к ограждению строительного объекта.</a:t>
            </a:r>
          </a:p>
          <a:p>
            <a:r>
              <a:rPr lang="ru-RU" dirty="0"/>
              <a:t>Не допускать хаотичного хранения строительных материалов и конструкций (за пределами мест хранения).</a:t>
            </a:r>
          </a:p>
          <a:p>
            <a:r>
              <a:rPr lang="ru-RU" dirty="0"/>
              <a:t>В бытовом помещении поддерживать чистоту.</a:t>
            </a:r>
          </a:p>
          <a:p>
            <a:r>
              <a:rPr lang="ru-RU" dirty="0"/>
              <a:t>Обеспечить противопожарные разрывы 18 метров от мест хранения горючих веществ, строительных материалов и конструкций, отходов и мусора, оборудования до объекта строительства</a:t>
            </a:r>
            <a:r>
              <a:rPr lang="ru-RU" dirty="0" smtClean="0"/>
              <a:t>.</a:t>
            </a:r>
            <a:endParaRPr lang="ru-RU" dirty="0"/>
          </a:p>
        </p:txBody>
      </p:sp>
      <p:sp>
        <p:nvSpPr>
          <p:cNvPr id="5" name="Номер слайда 4"/>
          <p:cNvSpPr>
            <a:spLocks noGrp="1"/>
          </p:cNvSpPr>
          <p:nvPr>
            <p:ph type="sldNum" sz="quarter" idx="12"/>
          </p:nvPr>
        </p:nvSpPr>
        <p:spPr/>
        <p:txBody>
          <a:bodyPr/>
          <a:lstStyle/>
          <a:p>
            <a:fld id="{9CC32250-64E8-449C-B42E-5F2E22226E31}" type="slidenum">
              <a:rPr lang="ru-RU" smtClean="0">
                <a:solidFill>
                  <a:prstClr val="black"/>
                </a:solidFill>
              </a:rPr>
              <a:pPr/>
              <a:t>9</a:t>
            </a:fld>
            <a:endParaRPr lang="ru-RU">
              <a:solidFill>
                <a:prstClr val="black"/>
              </a:solidFill>
            </a:endParaRPr>
          </a:p>
        </p:txBody>
      </p:sp>
    </p:spTree>
    <p:extLst>
      <p:ext uri="{BB962C8B-B14F-4D97-AF65-F5344CB8AC3E}">
        <p14:creationId xmlns:p14="http://schemas.microsoft.com/office/powerpoint/2010/main" val="15621646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сполнительная">
  <a:themeElements>
    <a:clrScheme name="Официальная">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1153</TotalTime>
  <Words>1099</Words>
  <Application>Microsoft Office PowerPoint</Application>
  <PresentationFormat>Экран (4:3)</PresentationFormat>
  <Paragraphs>81</Paragraphs>
  <Slides>18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Исполнительная</vt:lpstr>
      <vt:lpstr>Презентация PowerPoint</vt:lpstr>
      <vt:lpstr>Презентация PowerPoint</vt:lpstr>
      <vt:lpstr>Мобильная группа на строительном объекте    «Реконструкция территории по пр-ту Партизанскому, 8 в г.Минске».  ОАО «Стройтрест №35»  </vt:lpstr>
      <vt:lpstr>Презентация PowerPoint</vt:lpstr>
      <vt:lpstr>Презентация PowerPoint</vt:lpstr>
      <vt:lpstr>Презентация PowerPoint</vt:lpstr>
      <vt:lpstr>Презентация PowerPoint</vt:lpstr>
      <vt:lpstr>Мобильная группа в  «Модернизация здания административно-хозяйственного по адресу:  г. Минск, ул. Маяковского, 1» ООО «СМУ Раннбилдинг» </vt:lpstr>
      <vt:lpstr>Презентация PowerPoint</vt:lpstr>
      <vt:lpstr>Презентация PowerPoint</vt:lpstr>
      <vt:lpstr>Мобильная группа в  «Реконструкция здания холодильника и компрессорной под складские помещения производства лекарственных средств и фармацевтических субстанций»  ОАО «СПМК-81»</vt:lpstr>
      <vt:lpstr>Презентация PowerPoint</vt:lpstr>
      <vt:lpstr>Презентация PowerPoint</vt:lpstr>
      <vt:lpstr>Мобильная группа в«Модернизация административного помещения по адресу:г. Минск, ул. Маяковского, 1-1»  ООО «Солигорская строительная компания».</vt:lpstr>
      <vt:lpstr> Мобильная группа в «Капитальный ремонт с модернизацией здания  ГУО «Ясли-сад № 262 г. Минска» по  ул. Солнечная, 17» ООО «Б1-Строй»</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 состоянии работы по охране труда в организациях Ленинского района г. Минска</dc:title>
  <dc:creator>Оксана В. Хорошун</dc:creator>
  <cp:lastModifiedBy>Екатерина А. Парабкович</cp:lastModifiedBy>
  <cp:revision>65</cp:revision>
  <cp:lastPrinted>2020-09-24T14:42:59Z</cp:lastPrinted>
  <dcterms:created xsi:type="dcterms:W3CDTF">2020-09-24T14:34:03Z</dcterms:created>
  <dcterms:modified xsi:type="dcterms:W3CDTF">2024-06-11T08:45:42Z</dcterms:modified>
</cp:coreProperties>
</file>