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19" r:id="rId3"/>
    <p:sldId id="320" r:id="rId4"/>
    <p:sldId id="302" r:id="rId5"/>
    <p:sldId id="303" r:id="rId6"/>
    <p:sldId id="286" r:id="rId7"/>
    <p:sldId id="304" r:id="rId8"/>
    <p:sldId id="318" r:id="rId9"/>
    <p:sldId id="283" r:id="rId10"/>
    <p:sldId id="305" r:id="rId11"/>
    <p:sldId id="306" r:id="rId12"/>
    <p:sldId id="307" r:id="rId13"/>
    <p:sldId id="308" r:id="rId14"/>
    <p:sldId id="310" r:id="rId15"/>
    <p:sldId id="309" r:id="rId16"/>
    <p:sldId id="312" r:id="rId17"/>
    <p:sldId id="313" r:id="rId18"/>
    <p:sldId id="314" r:id="rId19"/>
  </p:sldIdLst>
  <p:sldSz cx="12192000" cy="6858000"/>
  <p:notesSz cx="6808788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BFA5"/>
    <a:srgbClr val="CFD5C9"/>
    <a:srgbClr val="DCDCDC"/>
    <a:srgbClr val="8D9A7E"/>
    <a:srgbClr val="E62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00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3990D-6679-4C5F-9380-7576FA619F53}" type="datetimeFigureOut">
              <a:rPr lang="ru-BY" smtClean="0"/>
              <a:t>23.01.2026</a:t>
            </a:fld>
            <a:endParaRPr lang="ru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6712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038" y="9444038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F40AA-933B-48E4-9B03-407762E14DA4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830955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F40AA-933B-48E4-9B03-407762E14DA4}" type="slidenum">
              <a:rPr lang="ru-BY" smtClean="0"/>
              <a:t>2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87793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8235F-1E89-A7DD-126F-D133DD3B3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43F5AFB-4F8C-D952-5AAC-B90948BB7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E5E7ED2-6538-9B65-72D2-72EBAF9D4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C0BA91-8A4C-E8E2-4C5D-12B9E667A3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F40AA-933B-48E4-9B03-407762E14DA4}" type="slidenum">
              <a:rPr lang="ru-BY" smtClean="0"/>
              <a:t>15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134813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66E1A-A9A2-B67F-24D7-F3C4922A5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5D67265-8603-4272-A9A1-1BBB9F327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5F60868-7ED6-C3FD-1C7B-277C617C2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ABE65A-7B1D-01D2-0749-D95C0AA8D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F40AA-933B-48E4-9B03-407762E14DA4}" type="slidenum">
              <a:rPr lang="ru-BY" smtClean="0"/>
              <a:t>16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74678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CDCBF-9B6B-1857-E88C-4DFDAF9BF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E40EA71-95A0-BCDD-47B5-B9CEAFF62D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6AA13E5-6ABA-CBBF-0517-F0B20E492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643A1E-B8F9-306A-C53E-65AEB6FAF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F40AA-933B-48E4-9B03-407762E14DA4}" type="slidenum">
              <a:rPr lang="ru-BY" smtClean="0"/>
              <a:t>17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85572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57844-C379-18AC-7974-E914F2788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FB78124-1BEA-2971-E547-3B373A377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3ADB43D-BEBC-C217-6FD7-9F4CBD109F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BC6BF-DB33-1BD0-28EF-6FA191DCB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F40AA-933B-48E4-9B03-407762E14DA4}" type="slidenum">
              <a:rPr lang="ru-BY" smtClean="0"/>
              <a:t>18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59676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2713A-A2A8-9D1D-ACAD-1A64C892E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EB6D488-D795-854F-EFA6-7DA924219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E695CCF-676E-3C86-EA8A-7ADC99045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C83A46-B702-DE66-CB85-597A03C27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F40AA-933B-48E4-9B03-407762E14DA4}" type="slidenum">
              <a:rPr lang="ru-BY" smtClean="0"/>
              <a:t>3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5403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F40AA-933B-48E4-9B03-407762E14DA4}" type="slidenum">
              <a:rPr lang="ru-BY" smtClean="0"/>
              <a:t>5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43857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A32AA-08C7-F2D0-4788-991F700F9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41FE26E-806F-F517-5947-454C7EE7AA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A3624B2-CFD5-C7BC-00C3-323F8AEC4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441713-91C4-F511-093E-093DC2F7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F40AA-933B-48E4-9B03-407762E14DA4}" type="slidenum">
              <a:rPr lang="ru-BY" smtClean="0"/>
              <a:t>8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6880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F40AA-933B-48E4-9B03-407762E14DA4}" type="slidenum">
              <a:rPr lang="ru-BY" smtClean="0"/>
              <a:t>9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21676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F40AA-933B-48E4-9B03-407762E14DA4}" type="slidenum">
              <a:rPr lang="ru-BY" smtClean="0"/>
              <a:t>11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967821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6D5BC-465F-B27F-7C1E-18C87A451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821DC05-4C06-436B-EEE9-0C7A3CD18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9507575-BD07-8A07-E918-63EA3108F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F2372F-2462-240F-C4D8-F577B58A9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F40AA-933B-48E4-9B03-407762E14DA4}" type="slidenum">
              <a:rPr lang="ru-BY" smtClean="0"/>
              <a:t>12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298389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4D4A0-403D-37CE-8194-4135427BB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8005291-133C-E276-FC4F-3E35617B6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1605843-0AA2-897E-3E63-209AD64F0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F6F045-DA8E-6D57-6E50-6C827CD95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F40AA-933B-48E4-9B03-407762E14DA4}" type="slidenum">
              <a:rPr lang="ru-BY" smtClean="0"/>
              <a:t>13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35018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30B79-C2A3-17EB-CB31-073324600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8C3F772-1487-B943-A217-27E19D4A8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41D8BB0-22B0-9665-011F-40263853B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965007-280D-B05E-76F0-3E651DC8E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F40AA-933B-48E4-9B03-407762E14DA4}" type="slidenum">
              <a:rPr lang="ru-BY" smtClean="0"/>
              <a:t>14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8980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0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19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560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BEEEDD2-941F-4C71-AAE4-D4DD0FE0952B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103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30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90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64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56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903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09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9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760FC-34D6-4A25-8ED0-2E7F9DD88C51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10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C55F88-853F-0703-1A7E-D74B74E880A8}"/>
              </a:ext>
            </a:extLst>
          </p:cNvPr>
          <p:cNvSpPr/>
          <p:nvPr/>
        </p:nvSpPr>
        <p:spPr>
          <a:xfrm>
            <a:off x="0" y="1031855"/>
            <a:ext cx="12192000" cy="3944983"/>
          </a:xfrm>
          <a:prstGeom prst="rect">
            <a:avLst/>
          </a:prstGeom>
          <a:solidFill>
            <a:srgbClr val="AFBFA5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Top"/>
              <a:lightRig rig="threePt" dir="t"/>
            </a:scene3d>
          </a:bodyPr>
          <a:lstStyle/>
          <a:p>
            <a:pPr algn="ctr"/>
            <a:endParaRPr lang="ru-BY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01AEC5-89EB-4504-9759-F9815C7F4955}"/>
              </a:ext>
            </a:extLst>
          </p:cNvPr>
          <p:cNvSpPr txBox="1"/>
          <p:nvPr/>
        </p:nvSpPr>
        <p:spPr>
          <a:xfrm>
            <a:off x="726056" y="1788035"/>
            <a:ext cx="10739887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«Реконструкция здания специализированного для органов государственного управления, обороны, государственной безопасности, внутренних дел по пр. Рокоссовского, 38 под здание многофункциональное с надстройкой и возведением пристроек»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79230-92A5-1461-4C25-6071273354FD}"/>
              </a:ext>
            </a:extLst>
          </p:cNvPr>
          <p:cNvSpPr txBox="1"/>
          <p:nvPr/>
        </p:nvSpPr>
        <p:spPr>
          <a:xfrm>
            <a:off x="1322593" y="5318313"/>
            <a:ext cx="446860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Заказчик – ООО «БАФОЛ»</a:t>
            </a:r>
          </a:p>
          <a:p>
            <a:r>
              <a:rPr lang="ru-RU" sz="2000" dirty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Разработчик – ООО «Проект-М»</a:t>
            </a:r>
          </a:p>
          <a:p>
            <a:pPr algn="ctr"/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F76D1-44B3-A6FB-63C3-BD0261EB3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1BA818-5BD9-2E1A-DAB0-E5E7C51B39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00" t="13467" r="39943" b="23629"/>
          <a:stretch>
            <a:fillRect/>
          </a:stretch>
        </p:blipFill>
        <p:spPr>
          <a:xfrm>
            <a:off x="104502" y="151967"/>
            <a:ext cx="7419703" cy="65540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B9DE52-80E9-AD81-0F2E-A62FBEDB1A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143" t="13079" r="1500" b="42985"/>
          <a:stretch>
            <a:fillRect/>
          </a:stretch>
        </p:blipFill>
        <p:spPr>
          <a:xfrm>
            <a:off x="7393576" y="957942"/>
            <a:ext cx="4310743" cy="301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62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C7BE7-791E-8D2B-12C4-88F016D93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735CE-7217-744A-D455-014F795654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86" t="11936" r="1643" b="8825"/>
          <a:stretch>
            <a:fillRect/>
          </a:stretch>
        </p:blipFill>
        <p:spPr>
          <a:xfrm>
            <a:off x="7741920" y="313509"/>
            <a:ext cx="4336869" cy="54341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8AAE14-8769-EB1B-FB93-5E488D4A28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313" t="15238" r="37588" b="22412"/>
          <a:stretch>
            <a:fillRect/>
          </a:stretch>
        </p:blipFill>
        <p:spPr>
          <a:xfrm>
            <a:off x="523783" y="38174"/>
            <a:ext cx="7013359" cy="59848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A36BE9-8CCC-6F96-7823-BB7BFFB172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286" t="60444" r="67714" b="24445"/>
          <a:stretch>
            <a:fillRect/>
          </a:stretch>
        </p:blipFill>
        <p:spPr>
          <a:xfrm>
            <a:off x="6400800" y="5686697"/>
            <a:ext cx="13411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12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FB899-5775-45BD-FE1E-C04004D75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D3027C-92C2-A244-00C1-F07B6A70DD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00" t="14222" r="36786" b="21651"/>
          <a:stretch>
            <a:fillRect/>
          </a:stretch>
        </p:blipFill>
        <p:spPr>
          <a:xfrm>
            <a:off x="148045" y="149916"/>
            <a:ext cx="7045234" cy="60921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93DA26-DA09-9271-DB3E-DF93F83C5C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072" t="78222" r="64285" b="8981"/>
          <a:stretch>
            <a:fillRect/>
          </a:stretch>
        </p:blipFill>
        <p:spPr>
          <a:xfrm>
            <a:off x="7554685" y="5053909"/>
            <a:ext cx="1981200" cy="14789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7DE70A-4430-4F83-D29C-2FA35454A5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928" t="12572" r="1214" b="31301"/>
          <a:stretch>
            <a:fillRect/>
          </a:stretch>
        </p:blipFill>
        <p:spPr>
          <a:xfrm>
            <a:off x="7480662" y="149916"/>
            <a:ext cx="4476207" cy="473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1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53BCD-1C5F-0EFC-8A74-777023971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BD3252-AE22-0D44-4FA6-8D978B79BF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43" t="14222" r="36857" b="22032"/>
          <a:stretch>
            <a:fillRect/>
          </a:stretch>
        </p:blipFill>
        <p:spPr>
          <a:xfrm>
            <a:off x="121919" y="89815"/>
            <a:ext cx="7193281" cy="62151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CDFEB3-2136-EF30-CD96-CBE1E3BBE2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857" t="77841" r="64572" b="6286"/>
          <a:stretch>
            <a:fillRect/>
          </a:stretch>
        </p:blipFill>
        <p:spPr>
          <a:xfrm>
            <a:off x="6453051" y="5442857"/>
            <a:ext cx="1517033" cy="14151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781EF2-00CC-A531-3E2A-C0BC9EDA35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9143" t="12825" r="1642" b="14286"/>
          <a:stretch>
            <a:fillRect/>
          </a:stretch>
        </p:blipFill>
        <p:spPr>
          <a:xfrm>
            <a:off x="7970084" y="89815"/>
            <a:ext cx="4023362" cy="564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52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87335-1954-BCAB-10B8-03639773B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25165F-2BE1-1444-1CAB-B42E84DF39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28" t="13714" r="37000" b="22667"/>
          <a:stretch>
            <a:fillRect/>
          </a:stretch>
        </p:blipFill>
        <p:spPr>
          <a:xfrm>
            <a:off x="174171" y="396959"/>
            <a:ext cx="7062652" cy="60797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0430F5-EFBA-98EA-9D4E-426AD8F3CD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143" t="78222" r="65571" b="9841"/>
          <a:stretch>
            <a:fillRect/>
          </a:stretch>
        </p:blipFill>
        <p:spPr>
          <a:xfrm>
            <a:off x="7593874" y="4640411"/>
            <a:ext cx="1783961" cy="14456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B4EF96-ECAE-3FDA-DEB7-1A82F8FEF8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572" t="13079" r="1428" b="40318"/>
          <a:stretch>
            <a:fillRect/>
          </a:stretch>
        </p:blipFill>
        <p:spPr>
          <a:xfrm>
            <a:off x="7236823" y="235131"/>
            <a:ext cx="4594425" cy="401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1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78223-36E3-9F35-8CDB-3C000CC43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26EBF3-13CF-44B1-BCC0-35D1106D2C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14" t="14222" r="37500" b="21524"/>
          <a:stretch>
            <a:fillRect/>
          </a:stretch>
        </p:blipFill>
        <p:spPr>
          <a:xfrm>
            <a:off x="609600" y="0"/>
            <a:ext cx="7306491" cy="63963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E849C3-6DF1-6CF3-0326-065E687A91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143" t="11809" r="35214" b="4254"/>
          <a:stretch>
            <a:fillRect/>
          </a:stretch>
        </p:blipFill>
        <p:spPr>
          <a:xfrm>
            <a:off x="8203474" y="45557"/>
            <a:ext cx="3988526" cy="68124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C4B9FB-2EB7-9B95-BB19-4091858B88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714" t="67048" r="18928" b="27873"/>
          <a:stretch>
            <a:fillRect/>
          </a:stretch>
        </p:blipFill>
        <p:spPr>
          <a:xfrm>
            <a:off x="4484913" y="6291943"/>
            <a:ext cx="3835035" cy="56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85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17561-D24F-0118-D0DF-BA570C59C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E28EF3-840C-9C07-03BE-54F706AD01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52" t="13079" r="1142" b="4635"/>
          <a:stretch>
            <a:fillRect/>
          </a:stretch>
        </p:blipFill>
        <p:spPr>
          <a:xfrm>
            <a:off x="6239" y="174171"/>
            <a:ext cx="12185761" cy="643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49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2B93C-A54B-1DF4-1540-4A0D2CD9F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2C115A-3339-712D-BE0C-0704CB1FCE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28" t="12952" r="16352" b="4521"/>
          <a:stretch>
            <a:fillRect/>
          </a:stretch>
        </p:blipFill>
        <p:spPr>
          <a:xfrm>
            <a:off x="1706878" y="0"/>
            <a:ext cx="926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61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81A02-35D0-6703-69EA-A6DA1FB18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7C43CE-7DB4-98A6-B7DC-78EB20D21C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" t="15619" r="31928" b="21270"/>
          <a:stretch>
            <a:fillRect/>
          </a:stretch>
        </p:blipFill>
        <p:spPr>
          <a:xfrm>
            <a:off x="0" y="154556"/>
            <a:ext cx="6867425" cy="38653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5CA537-0612-9E2C-2A5B-4A87D1D1B0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86" t="15746" r="31500" b="22032"/>
          <a:stretch>
            <a:fillRect/>
          </a:stretch>
        </p:blipFill>
        <p:spPr>
          <a:xfrm>
            <a:off x="5155475" y="2581327"/>
            <a:ext cx="7036525" cy="38653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AD474B-B52A-07AC-580D-9D3945A727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86" t="38812" r="67500" b="34095"/>
          <a:stretch>
            <a:fillRect/>
          </a:stretch>
        </p:blipFill>
        <p:spPr>
          <a:xfrm>
            <a:off x="497866" y="4095227"/>
            <a:ext cx="4657609" cy="260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33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1B687-41E5-4A04-9A51-41CC842F3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D1F52-7E82-7C87-3FDB-319856606A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714" t="26667" r="33715" b="7175"/>
          <a:stretch>
            <a:fillRect/>
          </a:stretch>
        </p:blipFill>
        <p:spPr>
          <a:xfrm>
            <a:off x="452845" y="0"/>
            <a:ext cx="5329645" cy="66707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2C51D0-E120-F593-7D03-FAC47B01F7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286" t="13207" r="33714" b="6540"/>
          <a:stretch>
            <a:fillRect/>
          </a:stretch>
        </p:blipFill>
        <p:spPr>
          <a:xfrm>
            <a:off x="6409511" y="-1"/>
            <a:ext cx="4563292" cy="683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69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21D52-F244-9E19-4720-D9895C189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FF9F05-7F85-FA23-1583-27BDA384C8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28" t="13460" r="27143" b="5778"/>
          <a:stretch>
            <a:fillRect/>
          </a:stretch>
        </p:blipFill>
        <p:spPr>
          <a:xfrm>
            <a:off x="3274422" y="-8872"/>
            <a:ext cx="6261464" cy="67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01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BAD6F-17BF-894F-0451-2E7F0889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D5DB54-24FA-65DA-0DB5-E0BEDF7263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428" t="24762" r="2429" b="46032"/>
          <a:stretch>
            <a:fillRect/>
          </a:stretch>
        </p:blipFill>
        <p:spPr>
          <a:xfrm>
            <a:off x="383177" y="1194425"/>
            <a:ext cx="11425645" cy="566357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C8AAF56-DE3D-D79D-BF60-3EEBD4C5038E}"/>
              </a:ext>
            </a:extLst>
          </p:cNvPr>
          <p:cNvSpPr/>
          <p:nvPr/>
        </p:nvSpPr>
        <p:spPr>
          <a:xfrm>
            <a:off x="522514" y="331857"/>
            <a:ext cx="11425645" cy="774132"/>
          </a:xfrm>
          <a:prstGeom prst="roundRect">
            <a:avLst/>
          </a:prstGeom>
          <a:gradFill flip="none" rotWithShape="1">
            <a:gsLst>
              <a:gs pos="0">
                <a:srgbClr val="DCDCDC">
                  <a:shade val="30000"/>
                  <a:satMod val="115000"/>
                </a:srgbClr>
              </a:gs>
              <a:gs pos="50000">
                <a:srgbClr val="DCDCDC">
                  <a:shade val="67500"/>
                  <a:satMod val="115000"/>
                </a:srgbClr>
              </a:gs>
              <a:gs pos="100000">
                <a:srgbClr val="DCDCD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E28BBD-6381-7C8E-F8E6-AB9020262F32}"/>
              </a:ext>
            </a:extLst>
          </p:cNvPr>
          <p:cNvSpPr txBox="1"/>
          <p:nvPr/>
        </p:nvSpPr>
        <p:spPr>
          <a:xfrm>
            <a:off x="3831772" y="331857"/>
            <a:ext cx="43249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latin typeface="Century" panose="02040604050505020304" pitchFamily="18" charset="0"/>
                <a:cs typeface="Times New Roman" panose="02020603050405020304" pitchFamily="18" charset="0"/>
              </a:rPr>
              <a:t>Существующее положение</a:t>
            </a:r>
          </a:p>
          <a:p>
            <a:pPr algn="ctr"/>
            <a:r>
              <a:rPr lang="ru-RU" sz="2000" dirty="0">
                <a:latin typeface="Century" panose="02040604050505020304" pitchFamily="18" charset="0"/>
                <a:cs typeface="Times New Roman" panose="02020603050405020304" pitchFamily="18" charset="0"/>
              </a:rPr>
              <a:t>1. Ситуационный план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11568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BF20A-BCCA-DFB5-46EB-54BA2CF28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31A6DF4-A295-3C23-ACAB-6CE5C28CC584}"/>
              </a:ext>
            </a:extLst>
          </p:cNvPr>
          <p:cNvSpPr/>
          <p:nvPr/>
        </p:nvSpPr>
        <p:spPr>
          <a:xfrm>
            <a:off x="8954273" y="0"/>
            <a:ext cx="3234362" cy="6858000"/>
          </a:xfrm>
          <a:prstGeom prst="rect">
            <a:avLst/>
          </a:prstGeom>
          <a:solidFill>
            <a:srgbClr val="CFD5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0E2DC76-AF0B-42EA-6F0B-E06DC60C3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r="-3259"/>
          <a:stretch>
            <a:fillRect/>
          </a:stretch>
        </p:blipFill>
        <p:spPr bwMode="auto">
          <a:xfrm>
            <a:off x="0" y="0"/>
            <a:ext cx="92524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B91C94F-E10A-98B1-F965-06C37D494239}"/>
              </a:ext>
            </a:extLst>
          </p:cNvPr>
          <p:cNvSpPr/>
          <p:nvPr/>
        </p:nvSpPr>
        <p:spPr>
          <a:xfrm>
            <a:off x="8957637" y="3075056"/>
            <a:ext cx="3234363" cy="1166017"/>
          </a:xfrm>
          <a:prstGeom prst="roundRect">
            <a:avLst/>
          </a:prstGeom>
          <a:gradFill flip="none" rotWithShape="1">
            <a:gsLst>
              <a:gs pos="0">
                <a:srgbClr val="DCDCDC">
                  <a:shade val="30000"/>
                  <a:satMod val="115000"/>
                </a:srgbClr>
              </a:gs>
              <a:gs pos="50000">
                <a:srgbClr val="DCDCDC">
                  <a:shade val="67500"/>
                  <a:satMod val="115000"/>
                </a:srgbClr>
              </a:gs>
              <a:gs pos="100000">
                <a:srgbClr val="DCDCD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3388BA-B101-F52C-C73C-E4B748058618}"/>
              </a:ext>
            </a:extLst>
          </p:cNvPr>
          <p:cNvSpPr txBox="1"/>
          <p:nvPr/>
        </p:nvSpPr>
        <p:spPr>
          <a:xfrm>
            <a:off x="8408997" y="3150232"/>
            <a:ext cx="432491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latin typeface="Century" panose="02040604050505020304" pitchFamily="18" charset="0"/>
                <a:cs typeface="Times New Roman" panose="02020603050405020304" pitchFamily="18" charset="0"/>
              </a:rPr>
              <a:t>Существующее положение</a:t>
            </a:r>
          </a:p>
          <a:p>
            <a:pPr algn="ctr"/>
            <a:r>
              <a:rPr lang="ru-RU" sz="2000" dirty="0">
                <a:latin typeface="Century" panose="02040604050505020304" pitchFamily="18" charset="0"/>
                <a:cs typeface="Times New Roman" panose="02020603050405020304" pitchFamily="18" charset="0"/>
              </a:rPr>
              <a:t>1. Инженерно-</a:t>
            </a:r>
            <a:br>
              <a:rPr lang="ru-RU" sz="2000" dirty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Century" panose="02040604050505020304" pitchFamily="18" charset="0"/>
                <a:cs typeface="Times New Roman" panose="02020603050405020304" pitchFamily="18" charset="0"/>
              </a:rPr>
              <a:t>топографический план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22969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10C78D-6420-74CA-A925-03D20085DB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225" t="13207" r="33857" b="6540"/>
          <a:stretch>
            <a:fillRect/>
          </a:stretch>
        </p:blipFill>
        <p:spPr>
          <a:xfrm rot="5400000">
            <a:off x="1630671" y="2457524"/>
            <a:ext cx="3362965" cy="54379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CA1E96-AA60-952D-1095-8E95FAF6BA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962" t="13079" r="33714" b="12202"/>
          <a:stretch>
            <a:fillRect/>
          </a:stretch>
        </p:blipFill>
        <p:spPr>
          <a:xfrm rot="5400000">
            <a:off x="7526428" y="-838929"/>
            <a:ext cx="3362964" cy="51728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4A1F2E-3CF7-33E5-8B8B-C2E37BED46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644" t="14730" r="35321" b="12255"/>
          <a:stretch>
            <a:fillRect/>
          </a:stretch>
        </p:blipFill>
        <p:spPr>
          <a:xfrm rot="5400000">
            <a:off x="7550649" y="2349197"/>
            <a:ext cx="3579617" cy="54379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F6401A-C5C9-5CFC-CD72-EE032ADD3D8E}"/>
              </a:ext>
            </a:extLst>
          </p:cNvPr>
          <p:cNvSpPr txBox="1"/>
          <p:nvPr/>
        </p:nvSpPr>
        <p:spPr>
          <a:xfrm>
            <a:off x="3954611" y="3695186"/>
            <a:ext cx="1943990" cy="3539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700" b="1" dirty="0">
                <a:latin typeface="Century" panose="02040604050505020304" pitchFamily="18" charset="0"/>
                <a:cs typeface="Times New Roman" panose="02020603050405020304" pitchFamily="18" charset="0"/>
              </a:rPr>
              <a:t>План 1 этажа</a:t>
            </a:r>
            <a:endParaRPr lang="ru-RU" sz="17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31365D-FADE-046A-1DDA-BD61B1D81C3C}"/>
              </a:ext>
            </a:extLst>
          </p:cNvPr>
          <p:cNvSpPr txBox="1"/>
          <p:nvPr/>
        </p:nvSpPr>
        <p:spPr>
          <a:xfrm>
            <a:off x="9603574" y="161694"/>
            <a:ext cx="1943990" cy="3539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700" b="1" dirty="0">
                <a:latin typeface="Century" panose="02040604050505020304" pitchFamily="18" charset="0"/>
                <a:cs typeface="Times New Roman" panose="02020603050405020304" pitchFamily="18" charset="0"/>
              </a:rPr>
              <a:t>План 2 этажа</a:t>
            </a:r>
            <a:endParaRPr lang="ru-RU" sz="17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AEE023-500D-E9B3-4339-13B50DE5F11A}"/>
              </a:ext>
            </a:extLst>
          </p:cNvPr>
          <p:cNvSpPr txBox="1"/>
          <p:nvPr/>
        </p:nvSpPr>
        <p:spPr>
          <a:xfrm>
            <a:off x="9654851" y="3429000"/>
            <a:ext cx="1943990" cy="3539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700" b="1" dirty="0">
                <a:latin typeface="Century" panose="02040604050505020304" pitchFamily="18" charset="0"/>
                <a:cs typeface="Times New Roman" panose="02020603050405020304" pitchFamily="18" charset="0"/>
              </a:rPr>
              <a:t>План 3 этажа</a:t>
            </a:r>
            <a:endParaRPr lang="ru-RU" sz="1700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B28592-3249-56CD-2A9D-A1E66CE4ED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000" t="17778" r="35071" b="9108"/>
          <a:stretch>
            <a:fillRect/>
          </a:stretch>
        </p:blipFill>
        <p:spPr>
          <a:xfrm rot="5400000">
            <a:off x="1492849" y="-772895"/>
            <a:ext cx="3638611" cy="51728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94E24B-38C6-A6D7-D435-D6F2F55B8773}"/>
              </a:ext>
            </a:extLst>
          </p:cNvPr>
          <p:cNvSpPr txBox="1"/>
          <p:nvPr/>
        </p:nvSpPr>
        <p:spPr>
          <a:xfrm>
            <a:off x="3715126" y="161693"/>
            <a:ext cx="1943990" cy="3539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700" b="1" dirty="0">
                <a:latin typeface="Century" panose="02040604050505020304" pitchFamily="18" charset="0"/>
                <a:cs typeface="Times New Roman" panose="02020603050405020304" pitchFamily="18" charset="0"/>
              </a:rPr>
              <a:t>План подвала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1555466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884A9-48A5-BECA-85C6-11EA62990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B4F648-ADEA-5864-E557-75896E36D7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14" t="15365" r="35607" b="12381"/>
          <a:stretch>
            <a:fillRect/>
          </a:stretch>
        </p:blipFill>
        <p:spPr>
          <a:xfrm rot="5400000">
            <a:off x="3296518" y="-1029474"/>
            <a:ext cx="6785517" cy="89894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D3BDA1-8AB9-BD1B-A419-C59B177B3AF0}"/>
              </a:ext>
            </a:extLst>
          </p:cNvPr>
          <p:cNvSpPr txBox="1"/>
          <p:nvPr/>
        </p:nvSpPr>
        <p:spPr>
          <a:xfrm>
            <a:off x="7530934" y="382563"/>
            <a:ext cx="2692929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700" b="1" dirty="0">
                <a:latin typeface="Century" panose="02040604050505020304" pitchFamily="18" charset="0"/>
                <a:cs typeface="Times New Roman" panose="02020603050405020304" pitchFamily="18" charset="0"/>
              </a:rPr>
              <a:t>План мансардного этажа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4096702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85E2-3D33-2021-7A44-4956B01F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E60B0C-BB35-9ED8-2DCA-E22513E13A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86" t="38812" r="67500" b="34095"/>
          <a:stretch>
            <a:fillRect/>
          </a:stretch>
        </p:blipFill>
        <p:spPr>
          <a:xfrm>
            <a:off x="7429112" y="2124891"/>
            <a:ext cx="4657609" cy="26082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70AA48-6C6F-706F-63BF-30D0F1B48E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244" t="16000" r="2285" b="13524"/>
          <a:stretch>
            <a:fillRect/>
          </a:stretch>
        </p:blipFill>
        <p:spPr>
          <a:xfrm>
            <a:off x="211244" y="165463"/>
            <a:ext cx="6904360" cy="629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12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7E4C4E-D1B0-4918-BA5F-45F53FC00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57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650121-BE1D-2081-5AA2-AA3C9BC927ED}"/>
              </a:ext>
            </a:extLst>
          </p:cNvPr>
          <p:cNvSpPr/>
          <p:nvPr/>
        </p:nvSpPr>
        <p:spPr>
          <a:xfrm>
            <a:off x="8954274" y="0"/>
            <a:ext cx="3234362" cy="6858000"/>
          </a:xfrm>
          <a:prstGeom prst="rect">
            <a:avLst/>
          </a:prstGeom>
          <a:solidFill>
            <a:srgbClr val="CFD5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2C13305-B3A8-7121-6B01-A81ED6071069}"/>
              </a:ext>
            </a:extLst>
          </p:cNvPr>
          <p:cNvSpPr/>
          <p:nvPr/>
        </p:nvSpPr>
        <p:spPr>
          <a:xfrm>
            <a:off x="8957637" y="3075057"/>
            <a:ext cx="3234363" cy="774132"/>
          </a:xfrm>
          <a:prstGeom prst="roundRect">
            <a:avLst/>
          </a:prstGeom>
          <a:gradFill flip="none" rotWithShape="1">
            <a:gsLst>
              <a:gs pos="0">
                <a:srgbClr val="DCDCDC">
                  <a:shade val="30000"/>
                  <a:satMod val="115000"/>
                </a:srgbClr>
              </a:gs>
              <a:gs pos="50000">
                <a:srgbClr val="DCDCDC">
                  <a:shade val="67500"/>
                  <a:satMod val="115000"/>
                </a:srgbClr>
              </a:gs>
              <a:gs pos="100000">
                <a:srgbClr val="DCDCD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12E27E-5A24-A28C-ED70-5FB4BA257DF9}"/>
              </a:ext>
            </a:extLst>
          </p:cNvPr>
          <p:cNvSpPr txBox="1"/>
          <p:nvPr/>
        </p:nvSpPr>
        <p:spPr>
          <a:xfrm>
            <a:off x="8816678" y="3228945"/>
            <a:ext cx="350955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latin typeface="Century" panose="02040604050505020304" pitchFamily="18" charset="0"/>
                <a:cs typeface="Times New Roman" panose="02020603050405020304" pitchFamily="18" charset="0"/>
              </a:rPr>
              <a:t>Проектное предложение</a:t>
            </a:r>
          </a:p>
        </p:txBody>
      </p:sp>
    </p:spTree>
    <p:extLst>
      <p:ext uri="{BB962C8B-B14F-4D97-AF65-F5344CB8AC3E}">
        <p14:creationId xmlns:p14="http://schemas.microsoft.com/office/powerpoint/2010/main" val="6405767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86</Words>
  <Application>Microsoft Office PowerPoint</Application>
  <PresentationFormat>Широкоэкранный</PresentationFormat>
  <Paragraphs>26</Paragraphs>
  <Slides>18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Кожушко Е.Д.</dc:creator>
  <cp:lastModifiedBy>Юлианна Е. Махнач</cp:lastModifiedBy>
  <cp:revision>57</cp:revision>
  <dcterms:created xsi:type="dcterms:W3CDTF">2025-03-11T09:29:31Z</dcterms:created>
  <dcterms:modified xsi:type="dcterms:W3CDTF">2026-01-23T05:41:42Z</dcterms:modified>
</cp:coreProperties>
</file>